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1"/>
  </p:notesMasterIdLst>
  <p:sldIdLst>
    <p:sldId id="660" r:id="rId5"/>
    <p:sldId id="700" r:id="rId6"/>
    <p:sldId id="258" r:id="rId7"/>
    <p:sldId id="704" r:id="rId8"/>
    <p:sldId id="705" r:id="rId9"/>
    <p:sldId id="720" r:id="rId10"/>
    <p:sldId id="719" r:id="rId11"/>
    <p:sldId id="721" r:id="rId12"/>
    <p:sldId id="518" r:id="rId13"/>
    <p:sldId id="529" r:id="rId14"/>
    <p:sldId id="530" r:id="rId15"/>
    <p:sldId id="531" r:id="rId16"/>
    <p:sldId id="724" r:id="rId17"/>
    <p:sldId id="718" r:id="rId18"/>
    <p:sldId id="717" r:id="rId19"/>
    <p:sldId id="534" r:id="rId20"/>
    <p:sldId id="532" r:id="rId21"/>
    <p:sldId id="535" r:id="rId22"/>
    <p:sldId id="524" r:id="rId23"/>
    <p:sldId id="722" r:id="rId24"/>
    <p:sldId id="723" r:id="rId25"/>
    <p:sldId id="725" r:id="rId26"/>
    <p:sldId id="726" r:id="rId27"/>
    <p:sldId id="727" r:id="rId28"/>
    <p:sldId id="715" r:id="rId29"/>
    <p:sldId id="713" r:id="rId30"/>
    <p:sldId id="714" r:id="rId31"/>
    <p:sldId id="716" r:id="rId32"/>
    <p:sldId id="712" r:id="rId33"/>
    <p:sldId id="536" r:id="rId34"/>
    <p:sldId id="538" r:id="rId35"/>
    <p:sldId id="523" r:id="rId36"/>
    <p:sldId id="504" r:id="rId37"/>
    <p:sldId id="505" r:id="rId38"/>
    <p:sldId id="495" r:id="rId39"/>
    <p:sldId id="710" r:id="rId40"/>
    <p:sldId id="711" r:id="rId41"/>
    <p:sldId id="260" r:id="rId42"/>
    <p:sldId id="508" r:id="rId43"/>
    <p:sldId id="543" r:id="rId44"/>
    <p:sldId id="514" r:id="rId45"/>
    <p:sldId id="497" r:id="rId46"/>
    <p:sldId id="507" r:id="rId47"/>
    <p:sldId id="520" r:id="rId48"/>
    <p:sldId id="274" r:id="rId49"/>
    <p:sldId id="544" r:id="rId5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CDDD"/>
    <a:srgbClr val="C3D69B"/>
    <a:srgbClr val="FDD5B5"/>
    <a:srgbClr val="00BE6D"/>
    <a:srgbClr val="000000"/>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72183"/>
  </p:normalViewPr>
  <p:slideViewPr>
    <p:cSldViewPr>
      <p:cViewPr varScale="1">
        <p:scale>
          <a:sx n="87" d="100"/>
          <a:sy n="87" d="100"/>
        </p:scale>
        <p:origin x="432" y="192"/>
      </p:cViewPr>
      <p:guideLst>
        <p:guide orient="horz" pos="2909"/>
        <p:guide pos="2160"/>
      </p:guideLst>
    </p:cSldViewPr>
  </p:slideViewPr>
  <p:notesTextViewPr>
    <p:cViewPr>
      <p:scale>
        <a:sx n="100" d="100"/>
        <a:sy n="100" d="100"/>
      </p:scale>
      <p:origin x="0" y="0"/>
    </p:cViewPr>
  </p:notesTextViewPr>
  <p:sorterViewPr>
    <p:cViewPr>
      <p:scale>
        <a:sx n="80" d="100"/>
        <a:sy n="80" d="100"/>
      </p:scale>
      <p:origin x="0" y="0"/>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2649A8-E844-7B49-B09A-AAB3F110D822}" type="doc">
      <dgm:prSet loTypeId="urn:microsoft.com/office/officeart/2005/8/layout/list1" loCatId="" qsTypeId="urn:microsoft.com/office/officeart/2005/8/quickstyle/simple1" qsCatId="simple" csTypeId="urn:microsoft.com/office/officeart/2005/8/colors/accent1_1" csCatId="accent1" phldr="1"/>
      <dgm:spPr/>
      <dgm:t>
        <a:bodyPr/>
        <a:lstStyle/>
        <a:p>
          <a:endParaRPr lang="en-GB"/>
        </a:p>
      </dgm:t>
    </dgm:pt>
    <dgm:pt modelId="{F19EA1F9-0F53-B446-B243-1D1664832A08}">
      <dgm:prSet phldrT="[Text]"/>
      <dgm:spPr/>
      <dgm:t>
        <a:bodyPr/>
        <a:lstStyle/>
        <a:p>
          <a:r>
            <a:rPr lang="en-GB" dirty="0"/>
            <a:t>Better ROI</a:t>
          </a:r>
        </a:p>
      </dgm:t>
    </dgm:pt>
    <dgm:pt modelId="{5CA02551-3621-F34B-980E-6E5FE4459B0C}" type="parTrans" cxnId="{FC84BE25-F976-184B-AB39-59E03075C39C}">
      <dgm:prSet/>
      <dgm:spPr/>
      <dgm:t>
        <a:bodyPr/>
        <a:lstStyle/>
        <a:p>
          <a:endParaRPr lang="en-GB"/>
        </a:p>
      </dgm:t>
    </dgm:pt>
    <dgm:pt modelId="{BDAA81CE-A9F3-E642-BF36-912EDF60D422}" type="sibTrans" cxnId="{FC84BE25-F976-184B-AB39-59E03075C39C}">
      <dgm:prSet/>
      <dgm:spPr/>
      <dgm:t>
        <a:bodyPr/>
        <a:lstStyle/>
        <a:p>
          <a:endParaRPr lang="en-GB"/>
        </a:p>
      </dgm:t>
    </dgm:pt>
    <dgm:pt modelId="{6DA9E80A-6725-9747-839A-95FF74F1D25F}">
      <dgm:prSet phldrT="[Text]"/>
      <dgm:spPr/>
      <dgm:t>
        <a:bodyPr/>
        <a:lstStyle/>
        <a:p>
          <a:r>
            <a:rPr lang="en-GB" dirty="0"/>
            <a:t>Better Conversion rate</a:t>
          </a:r>
        </a:p>
      </dgm:t>
    </dgm:pt>
    <dgm:pt modelId="{8455AE81-CB90-1349-9D8E-3A3049F06459}" type="parTrans" cxnId="{55795C42-F63C-A643-888E-5A151F9E3495}">
      <dgm:prSet/>
      <dgm:spPr/>
      <dgm:t>
        <a:bodyPr/>
        <a:lstStyle/>
        <a:p>
          <a:endParaRPr lang="en-GB"/>
        </a:p>
      </dgm:t>
    </dgm:pt>
    <dgm:pt modelId="{C361CCF7-C071-6040-A62D-B66D7621D3E2}" type="sibTrans" cxnId="{55795C42-F63C-A643-888E-5A151F9E3495}">
      <dgm:prSet/>
      <dgm:spPr/>
      <dgm:t>
        <a:bodyPr/>
        <a:lstStyle/>
        <a:p>
          <a:endParaRPr lang="en-GB"/>
        </a:p>
      </dgm:t>
    </dgm:pt>
    <dgm:pt modelId="{A9899E2C-3665-F142-97F3-8D47773FAD8D}">
      <dgm:prSet phldrT="[Text]"/>
      <dgm:spPr/>
      <dgm:t>
        <a:bodyPr/>
        <a:lstStyle/>
        <a:p>
          <a:r>
            <a:rPr lang="en-GB" dirty="0"/>
            <a:t>Customer Retention</a:t>
          </a:r>
        </a:p>
      </dgm:t>
    </dgm:pt>
    <dgm:pt modelId="{4FC4006C-F89A-CB4A-8159-4450C4B589E5}" type="parTrans" cxnId="{AF003775-F013-8342-B1FD-76B22E8A550A}">
      <dgm:prSet/>
      <dgm:spPr/>
      <dgm:t>
        <a:bodyPr/>
        <a:lstStyle/>
        <a:p>
          <a:endParaRPr lang="en-GB"/>
        </a:p>
      </dgm:t>
    </dgm:pt>
    <dgm:pt modelId="{6C2DF9F4-5E92-C342-852A-3D80672B1247}" type="sibTrans" cxnId="{AF003775-F013-8342-B1FD-76B22E8A550A}">
      <dgm:prSet/>
      <dgm:spPr/>
      <dgm:t>
        <a:bodyPr/>
        <a:lstStyle/>
        <a:p>
          <a:endParaRPr lang="en-GB"/>
        </a:p>
      </dgm:t>
    </dgm:pt>
    <dgm:pt modelId="{D4BDE05B-B494-1D4F-BE5A-D885FBFBA5A6}">
      <dgm:prSet/>
      <dgm:spPr/>
      <dgm:t>
        <a:bodyPr/>
        <a:lstStyle/>
        <a:p>
          <a:r>
            <a:rPr lang="en-GB" dirty="0"/>
            <a:t>Expanding Efforts</a:t>
          </a:r>
        </a:p>
      </dgm:t>
    </dgm:pt>
    <dgm:pt modelId="{4CA20063-0875-734E-8165-FAAD55112FEF}" type="parTrans" cxnId="{37DEFB29-0396-C143-82EB-69B25531F5E3}">
      <dgm:prSet/>
      <dgm:spPr/>
      <dgm:t>
        <a:bodyPr/>
        <a:lstStyle/>
        <a:p>
          <a:endParaRPr lang="en-GB"/>
        </a:p>
      </dgm:t>
    </dgm:pt>
    <dgm:pt modelId="{4767601F-A611-704F-A52C-F1F70F25A870}" type="sibTrans" cxnId="{37DEFB29-0396-C143-82EB-69B25531F5E3}">
      <dgm:prSet/>
      <dgm:spPr/>
      <dgm:t>
        <a:bodyPr/>
        <a:lstStyle/>
        <a:p>
          <a:endParaRPr lang="en-GB"/>
        </a:p>
      </dgm:t>
    </dgm:pt>
    <dgm:pt modelId="{FA3E4149-C2C7-DB49-BBEA-B4AF2BBF4A1E}" type="pres">
      <dgm:prSet presAssocID="{AC2649A8-E844-7B49-B09A-AAB3F110D822}" presName="linear" presStyleCnt="0">
        <dgm:presLayoutVars>
          <dgm:dir/>
          <dgm:animLvl val="lvl"/>
          <dgm:resizeHandles val="exact"/>
        </dgm:presLayoutVars>
      </dgm:prSet>
      <dgm:spPr/>
    </dgm:pt>
    <dgm:pt modelId="{4CBCD22B-C1B2-9C4F-8A64-D931E57AB828}" type="pres">
      <dgm:prSet presAssocID="{F19EA1F9-0F53-B446-B243-1D1664832A08}" presName="parentLin" presStyleCnt="0"/>
      <dgm:spPr/>
    </dgm:pt>
    <dgm:pt modelId="{73AD4242-0A32-9D47-85FF-7F8A26F42231}" type="pres">
      <dgm:prSet presAssocID="{F19EA1F9-0F53-B446-B243-1D1664832A08}" presName="parentLeftMargin" presStyleLbl="node1" presStyleIdx="0" presStyleCnt="4"/>
      <dgm:spPr/>
    </dgm:pt>
    <dgm:pt modelId="{99D0DE85-7D7A-1948-9E58-2DEFA8E35697}" type="pres">
      <dgm:prSet presAssocID="{F19EA1F9-0F53-B446-B243-1D1664832A08}" presName="parentText" presStyleLbl="node1" presStyleIdx="0" presStyleCnt="4">
        <dgm:presLayoutVars>
          <dgm:chMax val="0"/>
          <dgm:bulletEnabled val="1"/>
        </dgm:presLayoutVars>
      </dgm:prSet>
      <dgm:spPr/>
    </dgm:pt>
    <dgm:pt modelId="{EE64A86F-52B2-FA48-863B-078CB6C1AC3B}" type="pres">
      <dgm:prSet presAssocID="{F19EA1F9-0F53-B446-B243-1D1664832A08}" presName="negativeSpace" presStyleCnt="0"/>
      <dgm:spPr/>
    </dgm:pt>
    <dgm:pt modelId="{D6B463CA-5A3F-9B4C-92A6-9987798F67F8}" type="pres">
      <dgm:prSet presAssocID="{F19EA1F9-0F53-B446-B243-1D1664832A08}" presName="childText" presStyleLbl="conFgAcc1" presStyleIdx="0" presStyleCnt="4">
        <dgm:presLayoutVars>
          <dgm:bulletEnabled val="1"/>
        </dgm:presLayoutVars>
      </dgm:prSet>
      <dgm:spPr/>
    </dgm:pt>
    <dgm:pt modelId="{D1F2327F-C607-4048-B8CB-112193BC8819}" type="pres">
      <dgm:prSet presAssocID="{BDAA81CE-A9F3-E642-BF36-912EDF60D422}" presName="spaceBetweenRectangles" presStyleCnt="0"/>
      <dgm:spPr/>
    </dgm:pt>
    <dgm:pt modelId="{308D80D5-34FC-6048-9BF9-CCD7EE416D8E}" type="pres">
      <dgm:prSet presAssocID="{6DA9E80A-6725-9747-839A-95FF74F1D25F}" presName="parentLin" presStyleCnt="0"/>
      <dgm:spPr/>
    </dgm:pt>
    <dgm:pt modelId="{BF123179-8BCF-3D4E-B0D8-DEC6F1610112}" type="pres">
      <dgm:prSet presAssocID="{6DA9E80A-6725-9747-839A-95FF74F1D25F}" presName="parentLeftMargin" presStyleLbl="node1" presStyleIdx="0" presStyleCnt="4"/>
      <dgm:spPr/>
    </dgm:pt>
    <dgm:pt modelId="{F7E6DD8B-B8DB-8940-85CE-D54C86261480}" type="pres">
      <dgm:prSet presAssocID="{6DA9E80A-6725-9747-839A-95FF74F1D25F}" presName="parentText" presStyleLbl="node1" presStyleIdx="1" presStyleCnt="4">
        <dgm:presLayoutVars>
          <dgm:chMax val="0"/>
          <dgm:bulletEnabled val="1"/>
        </dgm:presLayoutVars>
      </dgm:prSet>
      <dgm:spPr/>
    </dgm:pt>
    <dgm:pt modelId="{C266424F-11A1-7542-8945-036A27FB95C2}" type="pres">
      <dgm:prSet presAssocID="{6DA9E80A-6725-9747-839A-95FF74F1D25F}" presName="negativeSpace" presStyleCnt="0"/>
      <dgm:spPr/>
    </dgm:pt>
    <dgm:pt modelId="{19CB7961-4607-0243-87AA-E61D11BABA7A}" type="pres">
      <dgm:prSet presAssocID="{6DA9E80A-6725-9747-839A-95FF74F1D25F}" presName="childText" presStyleLbl="conFgAcc1" presStyleIdx="1" presStyleCnt="4">
        <dgm:presLayoutVars>
          <dgm:bulletEnabled val="1"/>
        </dgm:presLayoutVars>
      </dgm:prSet>
      <dgm:spPr/>
    </dgm:pt>
    <dgm:pt modelId="{438C92B3-3222-874E-960A-5F67AD635B89}" type="pres">
      <dgm:prSet presAssocID="{C361CCF7-C071-6040-A62D-B66D7621D3E2}" presName="spaceBetweenRectangles" presStyleCnt="0"/>
      <dgm:spPr/>
    </dgm:pt>
    <dgm:pt modelId="{F8629709-6AEB-9E49-BA83-2EA1FE321DF5}" type="pres">
      <dgm:prSet presAssocID="{A9899E2C-3665-F142-97F3-8D47773FAD8D}" presName="parentLin" presStyleCnt="0"/>
      <dgm:spPr/>
    </dgm:pt>
    <dgm:pt modelId="{9253CBD0-6029-D14F-8588-AA46E54959E9}" type="pres">
      <dgm:prSet presAssocID="{A9899E2C-3665-F142-97F3-8D47773FAD8D}" presName="parentLeftMargin" presStyleLbl="node1" presStyleIdx="1" presStyleCnt="4"/>
      <dgm:spPr/>
    </dgm:pt>
    <dgm:pt modelId="{A8FD5177-112C-1E42-A609-5AB34EF44FB8}" type="pres">
      <dgm:prSet presAssocID="{A9899E2C-3665-F142-97F3-8D47773FAD8D}" presName="parentText" presStyleLbl="node1" presStyleIdx="2" presStyleCnt="4">
        <dgm:presLayoutVars>
          <dgm:chMax val="0"/>
          <dgm:bulletEnabled val="1"/>
        </dgm:presLayoutVars>
      </dgm:prSet>
      <dgm:spPr/>
    </dgm:pt>
    <dgm:pt modelId="{383616B6-DB50-DD4B-BC27-7B421DD44811}" type="pres">
      <dgm:prSet presAssocID="{A9899E2C-3665-F142-97F3-8D47773FAD8D}" presName="negativeSpace" presStyleCnt="0"/>
      <dgm:spPr/>
    </dgm:pt>
    <dgm:pt modelId="{731C3A71-064B-9848-B8DD-705983AE7AF4}" type="pres">
      <dgm:prSet presAssocID="{A9899E2C-3665-F142-97F3-8D47773FAD8D}" presName="childText" presStyleLbl="conFgAcc1" presStyleIdx="2" presStyleCnt="4">
        <dgm:presLayoutVars>
          <dgm:bulletEnabled val="1"/>
        </dgm:presLayoutVars>
      </dgm:prSet>
      <dgm:spPr/>
    </dgm:pt>
    <dgm:pt modelId="{8E04E48A-9059-3840-B216-EDE00BACD008}" type="pres">
      <dgm:prSet presAssocID="{6C2DF9F4-5E92-C342-852A-3D80672B1247}" presName="spaceBetweenRectangles" presStyleCnt="0"/>
      <dgm:spPr/>
    </dgm:pt>
    <dgm:pt modelId="{3A517556-0928-5B46-BC0E-D3B173094CAD}" type="pres">
      <dgm:prSet presAssocID="{D4BDE05B-B494-1D4F-BE5A-D885FBFBA5A6}" presName="parentLin" presStyleCnt="0"/>
      <dgm:spPr/>
    </dgm:pt>
    <dgm:pt modelId="{D2A9EE6A-65F2-4646-B557-46A611F7882D}" type="pres">
      <dgm:prSet presAssocID="{D4BDE05B-B494-1D4F-BE5A-D885FBFBA5A6}" presName="parentLeftMargin" presStyleLbl="node1" presStyleIdx="2" presStyleCnt="4"/>
      <dgm:spPr/>
    </dgm:pt>
    <dgm:pt modelId="{D76DD3DF-83CD-DA4A-85C9-A52A7665F61C}" type="pres">
      <dgm:prSet presAssocID="{D4BDE05B-B494-1D4F-BE5A-D885FBFBA5A6}" presName="parentText" presStyleLbl="node1" presStyleIdx="3" presStyleCnt="4">
        <dgm:presLayoutVars>
          <dgm:chMax val="0"/>
          <dgm:bulletEnabled val="1"/>
        </dgm:presLayoutVars>
      </dgm:prSet>
      <dgm:spPr/>
    </dgm:pt>
    <dgm:pt modelId="{55BE679C-DC20-AF43-AEF4-27A41A0FFBD7}" type="pres">
      <dgm:prSet presAssocID="{D4BDE05B-B494-1D4F-BE5A-D885FBFBA5A6}" presName="negativeSpace" presStyleCnt="0"/>
      <dgm:spPr/>
    </dgm:pt>
    <dgm:pt modelId="{632DD311-8851-4046-8C42-61FBE7454EAF}" type="pres">
      <dgm:prSet presAssocID="{D4BDE05B-B494-1D4F-BE5A-D885FBFBA5A6}" presName="childText" presStyleLbl="conFgAcc1" presStyleIdx="3" presStyleCnt="4">
        <dgm:presLayoutVars>
          <dgm:bulletEnabled val="1"/>
        </dgm:presLayoutVars>
      </dgm:prSet>
      <dgm:spPr/>
    </dgm:pt>
  </dgm:ptLst>
  <dgm:cxnLst>
    <dgm:cxn modelId="{F1A6CE09-4FDA-1440-9154-3EC38CE976A5}" type="presOf" srcId="{F19EA1F9-0F53-B446-B243-1D1664832A08}" destId="{99D0DE85-7D7A-1948-9E58-2DEFA8E35697}" srcOrd="1" destOrd="0" presId="urn:microsoft.com/office/officeart/2005/8/layout/list1"/>
    <dgm:cxn modelId="{7BB3340E-F4B6-B041-A1F5-104A5D0A610C}" type="presOf" srcId="{A9899E2C-3665-F142-97F3-8D47773FAD8D}" destId="{A8FD5177-112C-1E42-A609-5AB34EF44FB8}" srcOrd="1" destOrd="0" presId="urn:microsoft.com/office/officeart/2005/8/layout/list1"/>
    <dgm:cxn modelId="{FC84BE25-F976-184B-AB39-59E03075C39C}" srcId="{AC2649A8-E844-7B49-B09A-AAB3F110D822}" destId="{F19EA1F9-0F53-B446-B243-1D1664832A08}" srcOrd="0" destOrd="0" parTransId="{5CA02551-3621-F34B-980E-6E5FE4459B0C}" sibTransId="{BDAA81CE-A9F3-E642-BF36-912EDF60D422}"/>
    <dgm:cxn modelId="{37DEFB29-0396-C143-82EB-69B25531F5E3}" srcId="{AC2649A8-E844-7B49-B09A-AAB3F110D822}" destId="{D4BDE05B-B494-1D4F-BE5A-D885FBFBA5A6}" srcOrd="3" destOrd="0" parTransId="{4CA20063-0875-734E-8165-FAAD55112FEF}" sibTransId="{4767601F-A611-704F-A52C-F1F70F25A870}"/>
    <dgm:cxn modelId="{67F8123B-8A35-E549-B43A-AB7E06942B07}" type="presOf" srcId="{F19EA1F9-0F53-B446-B243-1D1664832A08}" destId="{73AD4242-0A32-9D47-85FF-7F8A26F42231}" srcOrd="0" destOrd="0" presId="urn:microsoft.com/office/officeart/2005/8/layout/list1"/>
    <dgm:cxn modelId="{55795C42-F63C-A643-888E-5A151F9E3495}" srcId="{AC2649A8-E844-7B49-B09A-AAB3F110D822}" destId="{6DA9E80A-6725-9747-839A-95FF74F1D25F}" srcOrd="1" destOrd="0" parTransId="{8455AE81-CB90-1349-9D8E-3A3049F06459}" sibTransId="{C361CCF7-C071-6040-A62D-B66D7621D3E2}"/>
    <dgm:cxn modelId="{65FB5048-0C3A-5247-B3E6-114A68251C1F}" type="presOf" srcId="{D4BDE05B-B494-1D4F-BE5A-D885FBFBA5A6}" destId="{D76DD3DF-83CD-DA4A-85C9-A52A7665F61C}" srcOrd="1" destOrd="0" presId="urn:microsoft.com/office/officeart/2005/8/layout/list1"/>
    <dgm:cxn modelId="{AF003775-F013-8342-B1FD-76B22E8A550A}" srcId="{AC2649A8-E844-7B49-B09A-AAB3F110D822}" destId="{A9899E2C-3665-F142-97F3-8D47773FAD8D}" srcOrd="2" destOrd="0" parTransId="{4FC4006C-F89A-CB4A-8159-4450C4B589E5}" sibTransId="{6C2DF9F4-5E92-C342-852A-3D80672B1247}"/>
    <dgm:cxn modelId="{EAC187AA-29B3-794F-93FD-9C0352A8BD50}" type="presOf" srcId="{D4BDE05B-B494-1D4F-BE5A-D885FBFBA5A6}" destId="{D2A9EE6A-65F2-4646-B557-46A611F7882D}" srcOrd="0" destOrd="0" presId="urn:microsoft.com/office/officeart/2005/8/layout/list1"/>
    <dgm:cxn modelId="{754574C7-5921-F34E-94D9-49BD0BB8E17B}" type="presOf" srcId="{6DA9E80A-6725-9747-839A-95FF74F1D25F}" destId="{BF123179-8BCF-3D4E-B0D8-DEC6F1610112}" srcOrd="0" destOrd="0" presId="urn:microsoft.com/office/officeart/2005/8/layout/list1"/>
    <dgm:cxn modelId="{645921CD-8CC6-8D4F-98C0-D314FE30B1C3}" type="presOf" srcId="{AC2649A8-E844-7B49-B09A-AAB3F110D822}" destId="{FA3E4149-C2C7-DB49-BBEA-B4AF2BBF4A1E}" srcOrd="0" destOrd="0" presId="urn:microsoft.com/office/officeart/2005/8/layout/list1"/>
    <dgm:cxn modelId="{43361DF0-DC9E-024A-BE0B-1A42DBC7838E}" type="presOf" srcId="{A9899E2C-3665-F142-97F3-8D47773FAD8D}" destId="{9253CBD0-6029-D14F-8588-AA46E54959E9}" srcOrd="0" destOrd="0" presId="urn:microsoft.com/office/officeart/2005/8/layout/list1"/>
    <dgm:cxn modelId="{B8EB5EFE-A0C7-A844-ADD7-C43244FEEF2C}" type="presOf" srcId="{6DA9E80A-6725-9747-839A-95FF74F1D25F}" destId="{F7E6DD8B-B8DB-8940-85CE-D54C86261480}" srcOrd="1" destOrd="0" presId="urn:microsoft.com/office/officeart/2005/8/layout/list1"/>
    <dgm:cxn modelId="{FCDDD7FB-8DC1-6042-9976-5586A1063E45}" type="presParOf" srcId="{FA3E4149-C2C7-DB49-BBEA-B4AF2BBF4A1E}" destId="{4CBCD22B-C1B2-9C4F-8A64-D931E57AB828}" srcOrd="0" destOrd="0" presId="urn:microsoft.com/office/officeart/2005/8/layout/list1"/>
    <dgm:cxn modelId="{E6173D94-4424-D54B-87D2-31CBA89792DB}" type="presParOf" srcId="{4CBCD22B-C1B2-9C4F-8A64-D931E57AB828}" destId="{73AD4242-0A32-9D47-85FF-7F8A26F42231}" srcOrd="0" destOrd="0" presId="urn:microsoft.com/office/officeart/2005/8/layout/list1"/>
    <dgm:cxn modelId="{E87B3BD2-8F0A-5C4D-ACB3-1B8F1AC9CC17}" type="presParOf" srcId="{4CBCD22B-C1B2-9C4F-8A64-D931E57AB828}" destId="{99D0DE85-7D7A-1948-9E58-2DEFA8E35697}" srcOrd="1" destOrd="0" presId="urn:microsoft.com/office/officeart/2005/8/layout/list1"/>
    <dgm:cxn modelId="{ABB3B2FE-695F-244B-8CA9-679EF58F6167}" type="presParOf" srcId="{FA3E4149-C2C7-DB49-BBEA-B4AF2BBF4A1E}" destId="{EE64A86F-52B2-FA48-863B-078CB6C1AC3B}" srcOrd="1" destOrd="0" presId="urn:microsoft.com/office/officeart/2005/8/layout/list1"/>
    <dgm:cxn modelId="{20F5E862-12EE-9743-A95A-2A6B1947193E}" type="presParOf" srcId="{FA3E4149-C2C7-DB49-BBEA-B4AF2BBF4A1E}" destId="{D6B463CA-5A3F-9B4C-92A6-9987798F67F8}" srcOrd="2" destOrd="0" presId="urn:microsoft.com/office/officeart/2005/8/layout/list1"/>
    <dgm:cxn modelId="{69882833-3A90-4947-B8A1-873B3FB28F05}" type="presParOf" srcId="{FA3E4149-C2C7-DB49-BBEA-B4AF2BBF4A1E}" destId="{D1F2327F-C607-4048-B8CB-112193BC8819}" srcOrd="3" destOrd="0" presId="urn:microsoft.com/office/officeart/2005/8/layout/list1"/>
    <dgm:cxn modelId="{9A854AA8-D027-A940-9DA1-CBAC0FCD1803}" type="presParOf" srcId="{FA3E4149-C2C7-DB49-BBEA-B4AF2BBF4A1E}" destId="{308D80D5-34FC-6048-9BF9-CCD7EE416D8E}" srcOrd="4" destOrd="0" presId="urn:microsoft.com/office/officeart/2005/8/layout/list1"/>
    <dgm:cxn modelId="{085C4FB8-2B99-4B49-BDAB-DD53BE8F427C}" type="presParOf" srcId="{308D80D5-34FC-6048-9BF9-CCD7EE416D8E}" destId="{BF123179-8BCF-3D4E-B0D8-DEC6F1610112}" srcOrd="0" destOrd="0" presId="urn:microsoft.com/office/officeart/2005/8/layout/list1"/>
    <dgm:cxn modelId="{29A04707-A628-D44D-8FB4-94D94DBDA994}" type="presParOf" srcId="{308D80D5-34FC-6048-9BF9-CCD7EE416D8E}" destId="{F7E6DD8B-B8DB-8940-85CE-D54C86261480}" srcOrd="1" destOrd="0" presId="urn:microsoft.com/office/officeart/2005/8/layout/list1"/>
    <dgm:cxn modelId="{A9D4E841-D88C-3141-83DC-3123C42D94F0}" type="presParOf" srcId="{FA3E4149-C2C7-DB49-BBEA-B4AF2BBF4A1E}" destId="{C266424F-11A1-7542-8945-036A27FB95C2}" srcOrd="5" destOrd="0" presId="urn:microsoft.com/office/officeart/2005/8/layout/list1"/>
    <dgm:cxn modelId="{FA61A931-9999-0141-A9EE-46E4C470D1AB}" type="presParOf" srcId="{FA3E4149-C2C7-DB49-BBEA-B4AF2BBF4A1E}" destId="{19CB7961-4607-0243-87AA-E61D11BABA7A}" srcOrd="6" destOrd="0" presId="urn:microsoft.com/office/officeart/2005/8/layout/list1"/>
    <dgm:cxn modelId="{1310A445-14B3-894E-8D3D-BABB00F30126}" type="presParOf" srcId="{FA3E4149-C2C7-DB49-BBEA-B4AF2BBF4A1E}" destId="{438C92B3-3222-874E-960A-5F67AD635B89}" srcOrd="7" destOrd="0" presId="urn:microsoft.com/office/officeart/2005/8/layout/list1"/>
    <dgm:cxn modelId="{9A996DC2-A7B1-9647-BA9B-3E2E82DBFC1B}" type="presParOf" srcId="{FA3E4149-C2C7-DB49-BBEA-B4AF2BBF4A1E}" destId="{F8629709-6AEB-9E49-BA83-2EA1FE321DF5}" srcOrd="8" destOrd="0" presId="urn:microsoft.com/office/officeart/2005/8/layout/list1"/>
    <dgm:cxn modelId="{4AF0ADC2-CD2B-1C4C-92AD-E308F560CB2F}" type="presParOf" srcId="{F8629709-6AEB-9E49-BA83-2EA1FE321DF5}" destId="{9253CBD0-6029-D14F-8588-AA46E54959E9}" srcOrd="0" destOrd="0" presId="urn:microsoft.com/office/officeart/2005/8/layout/list1"/>
    <dgm:cxn modelId="{27786604-BAFD-5249-935D-6B002EF5B76F}" type="presParOf" srcId="{F8629709-6AEB-9E49-BA83-2EA1FE321DF5}" destId="{A8FD5177-112C-1E42-A609-5AB34EF44FB8}" srcOrd="1" destOrd="0" presId="urn:microsoft.com/office/officeart/2005/8/layout/list1"/>
    <dgm:cxn modelId="{27B051BD-42F2-8B41-B5D2-8D4C31D329B0}" type="presParOf" srcId="{FA3E4149-C2C7-DB49-BBEA-B4AF2BBF4A1E}" destId="{383616B6-DB50-DD4B-BC27-7B421DD44811}" srcOrd="9" destOrd="0" presId="urn:microsoft.com/office/officeart/2005/8/layout/list1"/>
    <dgm:cxn modelId="{2A10523B-F289-EB46-97D0-D189E0538782}" type="presParOf" srcId="{FA3E4149-C2C7-DB49-BBEA-B4AF2BBF4A1E}" destId="{731C3A71-064B-9848-B8DD-705983AE7AF4}" srcOrd="10" destOrd="0" presId="urn:microsoft.com/office/officeart/2005/8/layout/list1"/>
    <dgm:cxn modelId="{494C00E9-5571-FF41-B90A-C27C80EE76CD}" type="presParOf" srcId="{FA3E4149-C2C7-DB49-BBEA-B4AF2BBF4A1E}" destId="{8E04E48A-9059-3840-B216-EDE00BACD008}" srcOrd="11" destOrd="0" presId="urn:microsoft.com/office/officeart/2005/8/layout/list1"/>
    <dgm:cxn modelId="{EDAE5D40-1E42-574B-A91E-655E783C8689}" type="presParOf" srcId="{FA3E4149-C2C7-DB49-BBEA-B4AF2BBF4A1E}" destId="{3A517556-0928-5B46-BC0E-D3B173094CAD}" srcOrd="12" destOrd="0" presId="urn:microsoft.com/office/officeart/2005/8/layout/list1"/>
    <dgm:cxn modelId="{974D3581-2ABE-D249-B16F-18B23A89AD6C}" type="presParOf" srcId="{3A517556-0928-5B46-BC0E-D3B173094CAD}" destId="{D2A9EE6A-65F2-4646-B557-46A611F7882D}" srcOrd="0" destOrd="0" presId="urn:microsoft.com/office/officeart/2005/8/layout/list1"/>
    <dgm:cxn modelId="{991DEA19-EBCE-DD42-A836-C666C9ECC936}" type="presParOf" srcId="{3A517556-0928-5B46-BC0E-D3B173094CAD}" destId="{D76DD3DF-83CD-DA4A-85C9-A52A7665F61C}" srcOrd="1" destOrd="0" presId="urn:microsoft.com/office/officeart/2005/8/layout/list1"/>
    <dgm:cxn modelId="{9A5BF586-3CBE-5B47-A735-8701ABAB3C55}" type="presParOf" srcId="{FA3E4149-C2C7-DB49-BBEA-B4AF2BBF4A1E}" destId="{55BE679C-DC20-AF43-AEF4-27A41A0FFBD7}" srcOrd="13" destOrd="0" presId="urn:microsoft.com/office/officeart/2005/8/layout/list1"/>
    <dgm:cxn modelId="{9EDB8D62-D357-CF45-8C5C-FCF89E484160}" type="presParOf" srcId="{FA3E4149-C2C7-DB49-BBEA-B4AF2BBF4A1E}" destId="{632DD311-8851-4046-8C42-61FBE7454EA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463CA-5A3F-9B4C-92A6-9987798F67F8}">
      <dsp:nvSpPr>
        <dsp:cNvPr id="0" name=""/>
        <dsp:cNvSpPr/>
      </dsp:nvSpPr>
      <dsp:spPr>
        <a:xfrm>
          <a:off x="0" y="399394"/>
          <a:ext cx="9001706" cy="680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D0DE85-7D7A-1948-9E58-2DEFA8E35697}">
      <dsp:nvSpPr>
        <dsp:cNvPr id="0" name=""/>
        <dsp:cNvSpPr/>
      </dsp:nvSpPr>
      <dsp:spPr>
        <a:xfrm>
          <a:off x="450085" y="874"/>
          <a:ext cx="6301194" cy="797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1200150">
            <a:lnSpc>
              <a:spcPct val="90000"/>
            </a:lnSpc>
            <a:spcBef>
              <a:spcPct val="0"/>
            </a:spcBef>
            <a:spcAft>
              <a:spcPct val="35000"/>
            </a:spcAft>
            <a:buNone/>
          </a:pPr>
          <a:r>
            <a:rPr lang="en-GB" sz="2700" kern="1200" dirty="0"/>
            <a:t>Better ROI</a:t>
          </a:r>
        </a:p>
      </dsp:txBody>
      <dsp:txXfrm>
        <a:off x="488993" y="39782"/>
        <a:ext cx="6223378" cy="719223"/>
      </dsp:txXfrm>
    </dsp:sp>
    <dsp:sp modelId="{19CB7961-4607-0243-87AA-E61D11BABA7A}">
      <dsp:nvSpPr>
        <dsp:cNvPr id="0" name=""/>
        <dsp:cNvSpPr/>
      </dsp:nvSpPr>
      <dsp:spPr>
        <a:xfrm>
          <a:off x="0" y="1624114"/>
          <a:ext cx="9001706" cy="680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6DD8B-B8DB-8940-85CE-D54C86261480}">
      <dsp:nvSpPr>
        <dsp:cNvPr id="0" name=""/>
        <dsp:cNvSpPr/>
      </dsp:nvSpPr>
      <dsp:spPr>
        <a:xfrm>
          <a:off x="450085" y="1225594"/>
          <a:ext cx="6301194" cy="797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1200150">
            <a:lnSpc>
              <a:spcPct val="90000"/>
            </a:lnSpc>
            <a:spcBef>
              <a:spcPct val="0"/>
            </a:spcBef>
            <a:spcAft>
              <a:spcPct val="35000"/>
            </a:spcAft>
            <a:buNone/>
          </a:pPr>
          <a:r>
            <a:rPr lang="en-GB" sz="2700" kern="1200" dirty="0"/>
            <a:t>Better Conversion rate</a:t>
          </a:r>
        </a:p>
      </dsp:txBody>
      <dsp:txXfrm>
        <a:off x="488993" y="1264502"/>
        <a:ext cx="6223378" cy="719223"/>
      </dsp:txXfrm>
    </dsp:sp>
    <dsp:sp modelId="{731C3A71-064B-9848-B8DD-705983AE7AF4}">
      <dsp:nvSpPr>
        <dsp:cNvPr id="0" name=""/>
        <dsp:cNvSpPr/>
      </dsp:nvSpPr>
      <dsp:spPr>
        <a:xfrm>
          <a:off x="0" y="2848834"/>
          <a:ext cx="9001706" cy="680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FD5177-112C-1E42-A609-5AB34EF44FB8}">
      <dsp:nvSpPr>
        <dsp:cNvPr id="0" name=""/>
        <dsp:cNvSpPr/>
      </dsp:nvSpPr>
      <dsp:spPr>
        <a:xfrm>
          <a:off x="450085" y="2450314"/>
          <a:ext cx="6301194" cy="797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1200150">
            <a:lnSpc>
              <a:spcPct val="90000"/>
            </a:lnSpc>
            <a:spcBef>
              <a:spcPct val="0"/>
            </a:spcBef>
            <a:spcAft>
              <a:spcPct val="35000"/>
            </a:spcAft>
            <a:buNone/>
          </a:pPr>
          <a:r>
            <a:rPr lang="en-GB" sz="2700" kern="1200" dirty="0"/>
            <a:t>Customer Retention</a:t>
          </a:r>
        </a:p>
      </dsp:txBody>
      <dsp:txXfrm>
        <a:off x="488993" y="2489222"/>
        <a:ext cx="6223378" cy="719223"/>
      </dsp:txXfrm>
    </dsp:sp>
    <dsp:sp modelId="{632DD311-8851-4046-8C42-61FBE7454EAF}">
      <dsp:nvSpPr>
        <dsp:cNvPr id="0" name=""/>
        <dsp:cNvSpPr/>
      </dsp:nvSpPr>
      <dsp:spPr>
        <a:xfrm>
          <a:off x="0" y="4073554"/>
          <a:ext cx="9001706" cy="680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6DD3DF-83CD-DA4A-85C9-A52A7665F61C}">
      <dsp:nvSpPr>
        <dsp:cNvPr id="0" name=""/>
        <dsp:cNvSpPr/>
      </dsp:nvSpPr>
      <dsp:spPr>
        <a:xfrm>
          <a:off x="450085" y="3675034"/>
          <a:ext cx="6301194" cy="797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1200150">
            <a:lnSpc>
              <a:spcPct val="90000"/>
            </a:lnSpc>
            <a:spcBef>
              <a:spcPct val="0"/>
            </a:spcBef>
            <a:spcAft>
              <a:spcPct val="35000"/>
            </a:spcAft>
            <a:buNone/>
          </a:pPr>
          <a:r>
            <a:rPr lang="en-GB" sz="2700" kern="1200" dirty="0"/>
            <a:t>Expanding Efforts</a:t>
          </a:r>
        </a:p>
      </dsp:txBody>
      <dsp:txXfrm>
        <a:off x="488993" y="3713942"/>
        <a:ext cx="6223378" cy="71922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CBC1FFD-179D-4078-A93E-5F5428BAE1E9}" type="datetimeFigureOut">
              <a:rPr lang="en-US" smtClean="0"/>
              <a:t>10/22/23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participants.eruditus.com/courses/583/files/69728?wrap=1"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participants.eruditus.com/courses/583/files/69728/download?download_frd=1"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err="1">
                <a:effectLst/>
                <a:latin typeface="Calibri" panose="020F0502020204030204" pitchFamily="34" charset="0"/>
                <a:ea typeface="Calibri" panose="020F0502020204030204" pitchFamily="34" charset="0"/>
                <a:cs typeface="Times New Roman" panose="02020603050405020304" pitchFamily="18" charset="0"/>
              </a:rPr>
              <a:t>While.I</a:t>
            </a:r>
            <a:r>
              <a:rPr lang="en-US" sz="1200" dirty="0">
                <a:effectLst/>
                <a:latin typeface="Calibri" panose="020F0502020204030204" pitchFamily="34" charset="0"/>
                <a:ea typeface="Calibri" panose="020F0502020204030204" pitchFamily="34" charset="0"/>
                <a:cs typeface="Times New Roman" panose="02020603050405020304" pitchFamily="18" charset="0"/>
              </a:rPr>
              <a:t> won’t go through all the details, recall what professor Siddharth said in the second video about the market. He fleshed out both a positive and negative view of these numbers with only one change,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the definition of the market</a:t>
            </a:r>
            <a:r>
              <a:rPr lang="en-US" sz="1200" dirty="0">
                <a:effectLst/>
                <a:latin typeface="Calibri" panose="020F0502020204030204" pitchFamily="34" charset="0"/>
                <a:ea typeface="Calibri" panose="020F0502020204030204" pitchFamily="34" charset="0"/>
                <a:cs typeface="Times New Roman" panose="02020603050405020304" pitchFamily="18" charset="0"/>
              </a:rPr>
              <a:t>. Recall how he said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NO ONE</a:t>
            </a:r>
            <a:r>
              <a:rPr lang="en-US" sz="1200" dirty="0">
                <a:effectLst/>
                <a:latin typeface="Calibri" panose="020F0502020204030204" pitchFamily="34" charset="0"/>
                <a:ea typeface="Calibri" panose="020F0502020204030204" pitchFamily="34" charset="0"/>
                <a:cs typeface="Times New Roman" panose="02020603050405020304" pitchFamily="18" charset="0"/>
              </a:rPr>
              <a:t> tells you which market you are in, you do. Taking it a step further, it is often the customer.</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Note how he focused a bit on defining a new product which could also produce a new market. Note how in his house the X-box game station was replaces with a PCs. Technology can help drive these changes and you need to be aware of the implications and applications of newer technology.</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5973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He focused a bit on defining a new product which could also produce a new market. In his house the X-box game station was replaces with PCs. Technology can help drive these changes and you need to be aware of the implications and applications of newer technology.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It is never about products, it is always about a superior </a:t>
            </a:r>
            <a:r>
              <a:rPr lang="en-US" b="1" dirty="0"/>
              <a:t>solution</a:t>
            </a:r>
            <a:r>
              <a:rPr lang="en-US" dirty="0"/>
              <a:t> or superior </a:t>
            </a:r>
            <a:r>
              <a:rPr lang="en-US" b="1" dirty="0"/>
              <a:t>value proposition </a:t>
            </a:r>
            <a:r>
              <a:rPr lang="en-US" dirty="0"/>
              <a:t>using the best available technology.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(Small disk drive example with Apple building an iPod)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596416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27629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50663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054855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How do we define these solutions? Recall how professor </a:t>
            </a:r>
            <a:r>
              <a:rPr lang="en-US" b="0" dirty="0"/>
              <a:t>Siddharth</a:t>
            </a:r>
            <a:r>
              <a:rPr lang="en-US" sz="1200" dirty="0">
                <a:effectLst/>
                <a:latin typeface="Calibri" panose="020F0502020204030204" pitchFamily="34" charset="0"/>
                <a:ea typeface="Calibri" panose="020F0502020204030204" pitchFamily="34" charset="0"/>
                <a:cs typeface="Times New Roman" panose="02020603050405020304" pitchFamily="18" charset="0"/>
              </a:rPr>
              <a:t> provided the segmentation of the market for pain and then further segmented the market.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92501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Fundamentally market segmentation requires these 6 features:</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Stable</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Accessible</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Differentiated</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Appropriately sized</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Identifiable</a:t>
            </a:r>
          </a:p>
          <a:p>
            <a:pPr>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Measurable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560515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He then provided an alternative example of Best Buy that needs to appeal to many different consumers. Note each of the names on the left has a brief description, An affluent tech enthusiast, A young gadget fiend, A busy suburban mom, A small business owner and A price-conscious family guy.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are all personas and are meant to address how each consumer may be looking for a different solution. Or stated a different way, the product may appeal to each consumer differently based upon how it solves their problem. The challenge with segmentation is that it can be costly. While creating a mass market product is desirable due to efficiencies it can leave you open to a competitor that differentiates their product to appeal to a certain segment.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extreme version of segmentation is customer solutions for each customer. Professor </a:t>
            </a:r>
            <a:r>
              <a:rPr lang="en-US" b="0" dirty="0"/>
              <a:t>Siddharth</a:t>
            </a:r>
            <a:r>
              <a:rPr lang="en-US" sz="1200" dirty="0">
                <a:effectLst/>
                <a:latin typeface="Calibri" panose="020F0502020204030204" pitchFamily="34" charset="0"/>
                <a:ea typeface="Calibri" panose="020F0502020204030204" pitchFamily="34" charset="0"/>
                <a:cs typeface="Times New Roman" panose="02020603050405020304" pitchFamily="18" charset="0"/>
              </a:rPr>
              <a:t> provides the example of the Apple iPhone as a custom solution since each person has their own set of applications on their phone. This customization can help create a bit of a lock-in for a customer making it harder for competitors to provide them their solution.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Professor Siddharth provides a number of great lectures on how to do segmentation, its importance, how and when to combine segments and a few other factors. As you search for the right answer note that it can be quite hard due to changing technology and market dynamics.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444406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Professor Siddharth provided a 3 step process to help determine which segments to target.</a:t>
            </a:r>
          </a:p>
          <a:p>
            <a:r>
              <a:rPr lang="en-US" dirty="0"/>
              <a:t>the first step, list factors that make a segment attractive to you. Note that these factors remain the same for all the segments you are considering. </a:t>
            </a:r>
          </a:p>
          <a:p>
            <a:r>
              <a:rPr lang="en-US" dirty="0"/>
              <a:t>the second step, the company considers the business strength needed by a company to win in each segment.</a:t>
            </a:r>
          </a:p>
          <a:p>
            <a:r>
              <a:rPr lang="en-US" dirty="0"/>
              <a:t>the third step, sort the segments from most attractive to least attractive.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4226661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And he provided a some of the factors for step 1 and 2 of the process.</a:t>
            </a:r>
          </a:p>
          <a:p>
            <a:endParaRPr lang="en-US" dirty="0"/>
          </a:p>
          <a:p>
            <a:r>
              <a:rPr lang="en-US" dirty="0"/>
              <a:t>The Criteria for segment attractiveness and </a:t>
            </a:r>
          </a:p>
          <a:p>
            <a:r>
              <a:rPr lang="en-US" dirty="0"/>
              <a:t>The business strengths of your company.</a:t>
            </a:r>
          </a:p>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72064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ea typeface="Arial"/>
                <a:cs typeface="Arial"/>
                <a:sym typeface="Arial"/>
              </a:rPr>
              <a:t>Please enter your questions in the Q&amp;A box. We’ll answer these in the Q&amp;A and stop from time to time to bring these to the broader attention of the class.</a:t>
            </a:r>
            <a:endParaRPr lang="en-US" dirty="0"/>
          </a:p>
          <a:p>
            <a:pPr marL="0" marR="0" lvl="0" indent="0" algn="just" rtl="0">
              <a:spcBef>
                <a:spcPts val="0"/>
              </a:spcBef>
              <a:spcAft>
                <a:spcPts val="0"/>
              </a:spcAft>
              <a:buNone/>
            </a:pPr>
            <a:endParaRPr lang="en-US" sz="1200" dirty="0">
              <a:solidFill>
                <a:srgbClr val="408191"/>
              </a:solidFill>
              <a:latin typeface="Arial"/>
              <a:ea typeface="Arial"/>
              <a:cs typeface="Arial"/>
              <a:sym typeface="Arial"/>
            </a:endParaRPr>
          </a:p>
          <a:p>
            <a:pPr marL="0" marR="0" lvl="0" indent="0" algn="just" rtl="0">
              <a:spcBef>
                <a:spcPts val="0"/>
              </a:spcBef>
              <a:spcAft>
                <a:spcPts val="0"/>
              </a:spcAft>
              <a:buNone/>
            </a:pPr>
            <a:r>
              <a:rPr lang="en-US" sz="1200" dirty="0">
                <a:solidFill>
                  <a:srgbClr val="408191"/>
                </a:solidFill>
                <a:latin typeface="Arial"/>
                <a:ea typeface="Arial"/>
                <a:cs typeface="Arial"/>
                <a:sym typeface="Arial"/>
              </a:rPr>
              <a:t>Please enter your response in the ‘Chat box.’ Before you send it, please make sure that your response goes  to ‘Everyone’</a:t>
            </a:r>
          </a:p>
          <a:p>
            <a:pPr marL="0" marR="0" lvl="0" indent="0" algn="just" rtl="0">
              <a:spcBef>
                <a:spcPts val="0"/>
              </a:spcBef>
              <a:spcAft>
                <a:spcPts val="0"/>
              </a:spcAft>
              <a:buNone/>
            </a:pPr>
            <a:endParaRPr lang="en-US" sz="1200" dirty="0">
              <a:solidFill>
                <a:srgbClr val="408191"/>
              </a:solidFill>
              <a:latin typeface="Arial"/>
              <a:cs typeface="Arial"/>
              <a:sym typeface="Arial"/>
            </a:endParaRPr>
          </a:p>
          <a:p>
            <a:pPr marL="0" marR="0" lvl="0" indent="0" algn="just" rtl="0">
              <a:spcBef>
                <a:spcPts val="0"/>
              </a:spcBef>
              <a:spcAft>
                <a:spcPts val="0"/>
              </a:spcAft>
              <a:buNone/>
            </a:pPr>
            <a:r>
              <a:rPr lang="en-US" sz="1200" dirty="0">
                <a:solidFill>
                  <a:srgbClr val="408191"/>
                </a:solidFill>
                <a:latin typeface="Arial"/>
                <a:cs typeface="Arial"/>
                <a:sym typeface="Arial"/>
              </a:rPr>
              <a:t>We will continue to try to make the sessions interactive. Raise your hand if you’d like to talk and we will unmute you. For questions that we can not answer interactively we will take offline and post them in the discussion groups.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for today’s agenda</a:t>
            </a:r>
          </a:p>
        </p:txBody>
      </p:sp>
      <p:sp>
        <p:nvSpPr>
          <p:cNvPr id="4" name="Slide Number Placeholder 3"/>
          <p:cNvSpPr>
            <a:spLocks noGrp="1"/>
          </p:cNvSpPr>
          <p:nvPr>
            <p:ph type="sldNum" sz="quarter" idx="5"/>
          </p:nvPr>
        </p:nvSpPr>
        <p:spPr/>
        <p:txBody>
          <a:bodyPr/>
          <a:lstStyle/>
          <a:p>
            <a:fld id="{37D0D870-35D1-4870-A79A-C5939EFEC137}" type="slidenum">
              <a:rPr lang="en-US" smtClean="0"/>
              <a:t>2</a:t>
            </a:fld>
            <a:endParaRPr lang="en-US"/>
          </a:p>
        </p:txBody>
      </p:sp>
    </p:spTree>
    <p:extLst>
      <p:ext uri="{BB962C8B-B14F-4D97-AF65-F5344CB8AC3E}">
        <p14:creationId xmlns:p14="http://schemas.microsoft.com/office/powerpoint/2010/main" val="360660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362692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214324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131642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275855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779614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075261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725621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183847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6009305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29</a:t>
            </a:fld>
            <a:endParaRPr lang="en-US"/>
          </a:p>
        </p:txBody>
      </p:sp>
    </p:spTree>
    <p:extLst>
      <p:ext uri="{BB962C8B-B14F-4D97-AF65-F5344CB8AC3E}">
        <p14:creationId xmlns:p14="http://schemas.microsoft.com/office/powerpoint/2010/main" val="136517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today’s session we will cover the following topics:</a:t>
            </a:r>
          </a:p>
          <a:p>
            <a:pPr marL="0" lvl="0" indent="0" algn="l" rtl="0">
              <a:spcBef>
                <a:spcPts val="0"/>
              </a:spcBef>
              <a:spcAft>
                <a:spcPts val="0"/>
              </a:spcAft>
              <a:buNone/>
            </a:pP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Module Review</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rPr>
              <a:t>Additional Resources</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err="1">
                <a:solidFill>
                  <a:srgbClr val="408191"/>
                </a:solidFill>
                <a:latin typeface="Arial"/>
                <a:ea typeface="Arial"/>
                <a:cs typeface="Arial"/>
                <a:sym typeface="Arial"/>
              </a:rPr>
              <a:t>Programme</a:t>
            </a:r>
            <a:r>
              <a:rPr lang="en-US" sz="1200" dirty="0">
                <a:solidFill>
                  <a:srgbClr val="408191"/>
                </a:solidFill>
                <a:latin typeface="Arial"/>
                <a:ea typeface="Arial"/>
                <a:cs typeface="Arial"/>
                <a:sym typeface="Arial"/>
              </a:rPr>
              <a:t> Schedule</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Next Week</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Q&amp;A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762220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The question is how do you get to a particular segment? A way used by many companies is to develop Customer Personas for each segment. The primary rationale for this is that the focus is on the user and their required solution instead of the technology and product. Here are some of the factors that would go into a persona.</a:t>
            </a:r>
          </a:p>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448404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From these factors you define a persona based upon their characteristics. Here is the example professor Sidharth provided in the lectures. It includes:</a:t>
            </a:r>
          </a:p>
          <a:p>
            <a:endParaRPr lang="en-US" dirty="0"/>
          </a:p>
          <a:p>
            <a:r>
              <a:rPr lang="en-US" dirty="0"/>
              <a:t>Short biography</a:t>
            </a:r>
          </a:p>
          <a:p>
            <a:r>
              <a:rPr lang="en-US" dirty="0"/>
              <a:t>Needs and Frustration</a:t>
            </a:r>
          </a:p>
          <a:p>
            <a:r>
              <a:rPr lang="en-US" dirty="0"/>
              <a:t>Brands that the personal like</a:t>
            </a:r>
          </a:p>
          <a:p>
            <a:r>
              <a:rPr lang="en-US" dirty="0"/>
              <a:t>Demographic information like Name, Age, Gender, Status, Education, Employment, Income and </a:t>
            </a:r>
            <a:r>
              <a:rPr lang="en-US" dirty="0" err="1"/>
              <a:t>Locaton</a:t>
            </a:r>
            <a:endParaRPr lang="en-US" dirty="0"/>
          </a:p>
          <a:p>
            <a:endParaRPr lang="en-US" dirty="0"/>
          </a:p>
          <a:p>
            <a:r>
              <a:rPr lang="en-US" dirty="0"/>
              <a:t>You may also want to define Psychographics and </a:t>
            </a:r>
            <a:r>
              <a:rPr lang="en-US" dirty="0" err="1"/>
              <a:t>Bahaviors</a:t>
            </a:r>
            <a:r>
              <a:rPr lang="en-US" dirty="0"/>
              <a:t>.</a:t>
            </a:r>
          </a:p>
          <a:p>
            <a:endParaRPr lang="en-US" dirty="0"/>
          </a:p>
          <a:p>
            <a:r>
              <a:rPr lang="en-US" dirty="0"/>
              <a:t>Now, with the background on personas let’s take a look at this week’s assignment</a:t>
            </a:r>
          </a:p>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733014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Assignment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this assignment, you will use a template to build a persona for a product of the company you work at (or any other company of your choice). </a:t>
            </a:r>
          </a:p>
          <a:p>
            <a:r>
              <a:rPr lang="en-US" sz="1200" b="1" i="0" u="none" strike="noStrike" cap="none" dirty="0">
                <a:solidFill>
                  <a:schemeClr val="dk1"/>
                </a:solidFill>
                <a:effectLst/>
                <a:latin typeface="Calibri"/>
                <a:ea typeface="Calibri"/>
                <a:cs typeface="Calibri"/>
                <a:sym typeface="Calibri"/>
              </a:rPr>
              <a:t>Submission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Download </a:t>
            </a:r>
            <a:r>
              <a:rPr lang="en-US" sz="1200" b="0" i="0" u="sng" strike="noStrike" cap="none" dirty="0">
                <a:solidFill>
                  <a:schemeClr val="dk1"/>
                </a:solidFill>
                <a:effectLst/>
                <a:latin typeface="Calibri"/>
                <a:ea typeface="Calibri"/>
                <a:cs typeface="Calibri"/>
                <a:sym typeface="Calibri"/>
                <a:hlinkClick r:id="rId3"/>
              </a:rPr>
              <a:t>this template</a:t>
            </a:r>
            <a:r>
              <a:rPr lang="en-US" sz="1200" b="0" i="0" u="none" strike="noStrike" cap="none" dirty="0">
                <a:solidFill>
                  <a:schemeClr val="dk1"/>
                </a:solidFill>
                <a:effectLst/>
                <a:latin typeface="Calibri"/>
                <a:ea typeface="Calibri"/>
                <a:cs typeface="Calibri"/>
                <a:sym typeface="Calibri"/>
                <a:hlinkClick r:id="rId4"/>
              </a:rPr>
              <a:t>  Download this </a:t>
            </a:r>
            <a:r>
              <a:rPr lang="en-US" sz="1200" b="0" i="0" u="none" strike="noStrike" cap="none" dirty="0" err="1">
                <a:solidFill>
                  <a:schemeClr val="dk1"/>
                </a:solidFill>
                <a:effectLst/>
                <a:latin typeface="Calibri"/>
                <a:ea typeface="Calibri"/>
                <a:cs typeface="Calibri"/>
                <a:sym typeface="Calibri"/>
                <a:hlinkClick r:id="rId4"/>
              </a:rPr>
              <a:t>template</a:t>
            </a:r>
            <a:r>
              <a:rPr lang="en-US" sz="1200" b="0" i="0" u="none" strike="noStrike" cap="none" dirty="0" err="1">
                <a:solidFill>
                  <a:schemeClr val="dk1"/>
                </a:solidFill>
                <a:effectLst/>
                <a:latin typeface="Calibri"/>
                <a:ea typeface="Calibri"/>
                <a:cs typeface="Calibri"/>
                <a:sym typeface="Calibri"/>
              </a:rPr>
              <a:t>and</a:t>
            </a:r>
            <a:r>
              <a:rPr lang="en-US" sz="1200" b="0" i="0" u="none" strike="noStrike" cap="none" dirty="0">
                <a:solidFill>
                  <a:schemeClr val="dk1"/>
                </a:solidFill>
                <a:effectLst/>
                <a:latin typeface="Calibri"/>
                <a:ea typeface="Calibri"/>
                <a:cs typeface="Calibri"/>
                <a:sym typeface="Calibri"/>
              </a:rPr>
              <a:t> edit it to create your persona.</a:t>
            </a:r>
          </a:p>
          <a:p>
            <a:pPr lvl="1"/>
            <a:r>
              <a:rPr lang="en-US" sz="1200" b="0" i="0" u="none" strike="noStrike" cap="none" dirty="0">
                <a:solidFill>
                  <a:schemeClr val="dk1"/>
                </a:solidFill>
                <a:effectLst/>
                <a:latin typeface="Calibri"/>
                <a:ea typeface="Calibri"/>
                <a:cs typeface="Calibri"/>
                <a:sym typeface="Calibri"/>
              </a:rPr>
              <a:t>Note: Add at least 2 more sections of your choice that deserve a place within a persona in the template. Brownie points for adding even more sections.</a:t>
            </a:r>
          </a:p>
          <a:p>
            <a:r>
              <a:rPr lang="en-US" sz="1200" b="0" i="0" u="none" strike="noStrike" cap="none" dirty="0">
                <a:solidFill>
                  <a:schemeClr val="dk1"/>
                </a:solidFill>
                <a:effectLst/>
                <a:latin typeface="Calibri"/>
                <a:ea typeface="Calibri"/>
                <a:cs typeface="Calibri"/>
                <a:sym typeface="Calibri"/>
              </a:rPr>
              <a:t>Rename the file containing the screenshot(s) as </a:t>
            </a:r>
            <a:r>
              <a:rPr lang="en-US" sz="1200" b="1" i="0" u="none" strike="noStrike" cap="none" dirty="0">
                <a:solidFill>
                  <a:schemeClr val="dk1"/>
                </a:solidFill>
                <a:effectLst/>
                <a:latin typeface="Calibri"/>
                <a:ea typeface="Calibri"/>
                <a:cs typeface="Calibri"/>
                <a:sym typeface="Calibri"/>
              </a:rPr>
              <a:t>ISBPM_Assignment_3.3_&lt;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a:t>
            </a:r>
          </a:p>
          <a:p>
            <a:r>
              <a:rPr lang="en-US" sz="1200" b="0" i="0" u="none" strike="noStrike" cap="none" dirty="0">
                <a:solidFill>
                  <a:schemeClr val="dk1"/>
                </a:solidFill>
                <a:effectLst/>
                <a:latin typeface="Calibri"/>
                <a:ea typeface="Calibri"/>
                <a:cs typeface="Calibri"/>
                <a:sym typeface="Calibri"/>
              </a:rPr>
              <a:t>Upload the file containing the screenshot(s).</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r>
              <a:rPr lang="en-US" sz="1200" b="1" i="0" u="none" strike="noStrike" cap="none" dirty="0">
                <a:solidFill>
                  <a:schemeClr val="dk1"/>
                </a:solidFill>
                <a:effectLst/>
                <a:latin typeface="Calibri"/>
                <a:ea typeface="Calibri"/>
                <a:cs typeface="Calibri"/>
                <a:sym typeface="Calibri"/>
              </a:rPr>
              <a:t>Additional Details: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Estimated time: 120 minutes</a:t>
            </a:r>
          </a:p>
          <a:p>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63171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help you get used to the assignments, let’s focus for a moment on the submission instructions: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228600" lvl="0" indent="-228600" algn="l" rtl="0">
              <a:lnSpc>
                <a:spcPct val="100000"/>
              </a:lnSpc>
              <a:spcBef>
                <a:spcPts val="0"/>
              </a:spcBef>
              <a:spcAft>
                <a:spcPts val="0"/>
              </a:spcAft>
              <a:buSzPts val="1400"/>
              <a:buFont typeface="+mj-lt"/>
              <a:buAutoNum type="arabicPeriod"/>
            </a:pPr>
            <a:endParaRPr lang="en-US" dirty="0"/>
          </a:p>
          <a:p>
            <a:r>
              <a:rPr lang="en-US" sz="1200" b="1" i="0" u="none" strike="noStrike" cap="none" dirty="0">
                <a:solidFill>
                  <a:schemeClr val="dk1"/>
                </a:solidFill>
                <a:effectLst/>
                <a:latin typeface="Calibri"/>
                <a:ea typeface="Calibri"/>
                <a:cs typeface="Calibri"/>
                <a:sym typeface="Calibri"/>
              </a:rPr>
              <a:t>Submission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Rename the template as </a:t>
            </a:r>
            <a:r>
              <a:rPr lang="en-US" sz="1200" b="1" i="0" u="none" strike="noStrike" cap="none" dirty="0">
                <a:solidFill>
                  <a:schemeClr val="dk1"/>
                </a:solidFill>
                <a:effectLst/>
                <a:latin typeface="Calibri"/>
                <a:ea typeface="Calibri"/>
                <a:cs typeface="Calibri"/>
                <a:sym typeface="Calibri"/>
              </a:rPr>
              <a:t>ISBPM_Assignment_3.3_&lt;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a:t>
            </a:r>
            <a:r>
              <a:rPr lang="en-US" sz="1200" b="1" i="0" u="none" strike="noStrike" cap="none" dirty="0" err="1">
                <a:solidFill>
                  <a:schemeClr val="dk1"/>
                </a:solidFill>
                <a:effectLst/>
                <a:latin typeface="Calibri"/>
                <a:ea typeface="Calibri"/>
                <a:cs typeface="Calibri"/>
                <a:sym typeface="Calibri"/>
              </a:rPr>
              <a:t>png</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a:t>
            </a:r>
          </a:p>
          <a:p>
            <a:r>
              <a:rPr lang="en-US" sz="1200" b="0" i="0" u="none" strike="noStrike" cap="none" dirty="0">
                <a:solidFill>
                  <a:schemeClr val="dk1"/>
                </a:solidFill>
                <a:effectLst/>
                <a:latin typeface="Calibri"/>
                <a:ea typeface="Calibri"/>
                <a:cs typeface="Calibri"/>
                <a:sym typeface="Calibri"/>
              </a:rPr>
              <a:t>Upload the file containing your responses.</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r>
              <a:rPr lang="en-US" sz="1200" b="1" i="0" u="none" strike="noStrike" cap="none" dirty="0">
                <a:solidFill>
                  <a:schemeClr val="dk1"/>
                </a:solidFill>
                <a:effectLst/>
                <a:latin typeface="Calibri"/>
                <a:ea typeface="Calibri"/>
                <a:cs typeface="Calibri"/>
                <a:sym typeface="Calibri"/>
              </a:rPr>
              <a:t>Additional Details: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Estimated time: 120 minutes</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     The suggested amount of time it should take you is about 90 minutes.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Now for the actual assignment.</a:t>
            </a: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741074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document is looking for 5 things, each worth the same amount, 3 points each, for a total of 15 points.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We’ll use each of these as the topics for discussion</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916777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Usage of fields in the </a:t>
            </a:r>
            <a:r>
              <a:rPr lang="en-US" sz="1200" b="0" i="0" u="none" strike="sngStrike" cap="none" dirty="0" err="1">
                <a:solidFill>
                  <a:schemeClr val="dk1"/>
                </a:solidFill>
                <a:latin typeface="Calibri"/>
                <a:ea typeface="Calibri"/>
                <a:cs typeface="Calibri"/>
                <a:sym typeface="Calibri"/>
              </a:rPr>
              <a:t>Xtensio</a:t>
            </a:r>
            <a:r>
              <a:rPr lang="en-US" sz="1200" b="0" i="0" u="none" strike="noStrike" cap="none" dirty="0">
                <a:solidFill>
                  <a:schemeClr val="dk1"/>
                </a:solidFill>
                <a:latin typeface="Calibri"/>
                <a:ea typeface="Calibri"/>
                <a:cs typeface="Calibri"/>
                <a:sym typeface="Calibri"/>
              </a:rPr>
              <a:t> template – this is pretty straightforward. The reference is to an earlier run of the course, use the template provided as a starting </a:t>
            </a:r>
            <a:r>
              <a:rPr lang="en-US" sz="1200" b="0" i="0" u="none" strike="noStrike" cap="none" dirty="0" err="1">
                <a:solidFill>
                  <a:schemeClr val="dk1"/>
                </a:solidFill>
                <a:latin typeface="Calibri"/>
                <a:ea typeface="Calibri"/>
                <a:cs typeface="Calibri"/>
                <a:sym typeface="Calibri"/>
              </a:rPr>
              <a:t>guideling</a:t>
            </a:r>
            <a:r>
              <a:rPr lang="en-US" sz="1200" b="0" i="0" u="none" strike="noStrike" cap="none" dirty="0">
                <a:solidFill>
                  <a:schemeClr val="dk1"/>
                </a:solidFill>
                <a:latin typeface="Calibri"/>
                <a:ea typeface="Calibri"/>
                <a:cs typeface="Calibri"/>
                <a:sym typeface="Calibri"/>
              </a:rPr>
              <a:t>. With that said, if you go to the </a:t>
            </a:r>
            <a:r>
              <a:rPr lang="en-US" sz="1200" b="0" i="0" u="none" strike="noStrike" cap="none" dirty="0" err="1">
                <a:solidFill>
                  <a:schemeClr val="dk1"/>
                </a:solidFill>
                <a:latin typeface="Calibri"/>
                <a:ea typeface="Calibri"/>
                <a:cs typeface="Calibri"/>
                <a:sym typeface="Calibri"/>
              </a:rPr>
              <a:t>Xtensio</a:t>
            </a:r>
            <a:r>
              <a:rPr lang="en-US" sz="1200" b="0" i="0" u="none" strike="noStrike" cap="none" dirty="0">
                <a:solidFill>
                  <a:schemeClr val="dk1"/>
                </a:solidFill>
                <a:latin typeface="Calibri"/>
                <a:ea typeface="Calibri"/>
                <a:cs typeface="Calibri"/>
                <a:sym typeface="Calibri"/>
              </a:rPr>
              <a:t> website you will see some nice templates for </a:t>
            </a:r>
            <a:r>
              <a:rPr lang="en-US" sz="1200" b="1" i="0" u="none" strike="noStrike" cap="none" dirty="0">
                <a:solidFill>
                  <a:schemeClr val="dk1"/>
                </a:solidFill>
                <a:latin typeface="Calibri"/>
                <a:ea typeface="Calibri"/>
                <a:cs typeface="Calibri"/>
                <a:sym typeface="Calibri"/>
              </a:rPr>
              <a:t>user</a:t>
            </a:r>
            <a:r>
              <a:rPr lang="en-US" sz="1200" b="0" i="0" u="none" strike="noStrike" cap="none" dirty="0">
                <a:solidFill>
                  <a:schemeClr val="dk1"/>
                </a:solidFill>
                <a:latin typeface="Calibri"/>
                <a:ea typeface="Calibri"/>
                <a:cs typeface="Calibri"/>
                <a:sym typeface="Calibri"/>
              </a:rPr>
              <a:t> persona. Note, some people call this the </a:t>
            </a:r>
            <a:r>
              <a:rPr lang="en-US" sz="1200" b="1" i="0" u="none" strike="noStrike" cap="none" dirty="0">
                <a:solidFill>
                  <a:schemeClr val="dk1"/>
                </a:solidFill>
                <a:latin typeface="Calibri"/>
                <a:ea typeface="Calibri"/>
                <a:cs typeface="Calibri"/>
                <a:sym typeface="Calibri"/>
              </a:rPr>
              <a:t>customer</a:t>
            </a:r>
            <a:r>
              <a:rPr lang="en-US" sz="1200" b="0" i="0" u="none" strike="noStrike" cap="none" dirty="0">
                <a:solidFill>
                  <a:schemeClr val="dk1"/>
                </a:solidFill>
                <a:latin typeface="Calibri"/>
                <a:ea typeface="Calibri"/>
                <a:cs typeface="Calibri"/>
                <a:sym typeface="Calibri"/>
              </a:rPr>
              <a:t> or </a:t>
            </a:r>
            <a:r>
              <a:rPr lang="en-US" sz="1200" b="1" i="0" u="none" strike="noStrike" cap="none" dirty="0">
                <a:solidFill>
                  <a:schemeClr val="dk1"/>
                </a:solidFill>
                <a:latin typeface="Calibri"/>
                <a:ea typeface="Calibri"/>
                <a:cs typeface="Calibri"/>
                <a:sym typeface="Calibri"/>
              </a:rPr>
              <a:t>buyer</a:t>
            </a:r>
            <a:r>
              <a:rPr lang="en-US" sz="1200" b="0" i="0" u="none" strike="noStrike" cap="none" dirty="0">
                <a:solidFill>
                  <a:schemeClr val="dk1"/>
                </a:solidFill>
                <a:latin typeface="Calibri"/>
                <a:ea typeface="Calibri"/>
                <a:cs typeface="Calibri"/>
                <a:sym typeface="Calibri"/>
              </a:rPr>
              <a:t> persona.</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Detailing of personal traits – provide some details of their personality traits. For example, type A personality, etc.</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Goals and frustrations – List some of their goals and frustrations. This is critical since the product will need to address the goals and frustrations in some way. Or, if the product doesn’t, then it may not be the right persona to target.</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Bio section of the persona – Provide a bit of biographical information of the persona</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Brands and influencers – What are some of the brands and influences of the persona, i.e. they like Adidas, BMW and Apple. They like to read the Wall Street Journal and follow Peter Theil on twitter.</a:t>
            </a:r>
          </a:p>
          <a:p>
            <a:pPr marL="0" indent="0">
              <a:buFont typeface="Arial" panose="020B0604020202020204" pitchFamily="34" charset="0"/>
              <a:buNone/>
            </a:pP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For the brownie points, what else could you add beyond these items? ASK THE CLASS TO RESPOND</a:t>
            </a:r>
          </a:p>
          <a:p>
            <a:pPr marL="0" indent="0">
              <a:buFont typeface="Arial" panose="020B0604020202020204" pitchFamily="34" charset="0"/>
              <a:buNone/>
            </a:pP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0" i="0" u="none" strike="noStrike" cap="none" dirty="0">
                <a:solidFill>
                  <a:schemeClr val="dk1"/>
                </a:solidFill>
                <a:latin typeface="Calibri"/>
                <a:ea typeface="Calibri"/>
                <a:cs typeface="Calibri"/>
                <a:sym typeface="Calibri"/>
              </a:rPr>
              <a:t>Watering holes, trade shows they attend, etc.</a:t>
            </a:r>
          </a:p>
          <a:p>
            <a:pPr marL="0" indent="0">
              <a:buFont typeface="Arial" panose="020B0604020202020204" pitchFamily="34" charset="0"/>
              <a:buNone/>
            </a:pP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1" i="0" u="none" strike="noStrike" cap="none" dirty="0">
                <a:solidFill>
                  <a:schemeClr val="dk1"/>
                </a:solidFill>
                <a:latin typeface="Calibri"/>
                <a:ea typeface="Calibri"/>
                <a:cs typeface="Calibri"/>
                <a:sym typeface="Calibri"/>
              </a:rPr>
              <a:t>Should I add an additional slide as an example????</a:t>
            </a:r>
          </a:p>
          <a:p>
            <a:pPr marL="0" indent="0">
              <a:buFont typeface="Arial" panose="020B0604020202020204" pitchFamily="34" charset="0"/>
              <a:buNone/>
            </a:pPr>
            <a:endParaRPr lang="en-US" sz="1200" b="1"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1" i="0" u="none" strike="noStrike" cap="none" dirty="0">
                <a:solidFill>
                  <a:schemeClr val="dk1"/>
                </a:solidFill>
                <a:latin typeface="Calibri"/>
                <a:ea typeface="Calibri"/>
                <a:cs typeface="Calibri"/>
                <a:sym typeface="Calibri"/>
              </a:rPr>
              <a:t>Here is the template . . .</a:t>
            </a:r>
          </a:p>
          <a:p>
            <a:pPr marL="0" indent="0">
              <a:buFont typeface="Arial" panose="020B0604020202020204" pitchFamily="34" charset="0"/>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960811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a </a:t>
            </a:r>
            <a:r>
              <a:rPr lang="en-US" dirty="0" err="1"/>
              <a:t>Powerpoint</a:t>
            </a:r>
            <a:r>
              <a:rPr lang="en-US" dirty="0"/>
              <a:t> slide with the fields available to be completed. These are:</a:t>
            </a:r>
          </a:p>
          <a:p>
            <a:pPr marL="0" lvl="0" indent="0" algn="l" rtl="0">
              <a:spcBef>
                <a:spcPts val="0"/>
              </a:spcBef>
              <a:spcAft>
                <a:spcPts val="0"/>
              </a:spcAft>
              <a:buNone/>
            </a:pPr>
            <a:r>
              <a:rPr lang="en-US" dirty="0"/>
              <a:t>Photo</a:t>
            </a:r>
          </a:p>
          <a:p>
            <a:pPr marL="0" lvl="0" indent="0" algn="l" rtl="0">
              <a:spcBef>
                <a:spcPts val="0"/>
              </a:spcBef>
              <a:spcAft>
                <a:spcPts val="0"/>
              </a:spcAft>
              <a:buNone/>
            </a:pPr>
            <a:r>
              <a:rPr lang="en-US" dirty="0"/>
              <a:t>Bio</a:t>
            </a:r>
          </a:p>
          <a:p>
            <a:pPr marL="0" lvl="0" indent="0" algn="l" rtl="0">
              <a:spcBef>
                <a:spcPts val="0"/>
              </a:spcBef>
              <a:spcAft>
                <a:spcPts val="0"/>
              </a:spcAft>
              <a:buNone/>
            </a:pPr>
            <a:r>
              <a:rPr lang="en-US" dirty="0"/>
              <a:t>Motivations</a:t>
            </a:r>
          </a:p>
          <a:p>
            <a:pPr marL="0" lvl="0" indent="0" algn="l" rtl="0">
              <a:spcBef>
                <a:spcPts val="0"/>
              </a:spcBef>
              <a:spcAft>
                <a:spcPts val="0"/>
              </a:spcAft>
              <a:buNone/>
            </a:pPr>
            <a:r>
              <a:rPr lang="en-US" dirty="0"/>
              <a:t>Quote</a:t>
            </a:r>
          </a:p>
          <a:p>
            <a:pPr marL="0" lvl="0" indent="0" algn="l" rtl="0">
              <a:spcBef>
                <a:spcPts val="0"/>
              </a:spcBef>
              <a:spcAft>
                <a:spcPts val="0"/>
              </a:spcAft>
              <a:buNone/>
            </a:pPr>
            <a:r>
              <a:rPr lang="en-US" dirty="0"/>
              <a:t>Goals</a:t>
            </a:r>
          </a:p>
          <a:p>
            <a:pPr marL="0" lvl="0" indent="0" algn="l" rtl="0">
              <a:spcBef>
                <a:spcPts val="0"/>
              </a:spcBef>
              <a:spcAft>
                <a:spcPts val="0"/>
              </a:spcAft>
              <a:buNone/>
            </a:pPr>
            <a:r>
              <a:rPr lang="en-US" dirty="0"/>
              <a:t>Life Goals</a:t>
            </a:r>
          </a:p>
          <a:p>
            <a:pPr marL="0" lvl="0" indent="0" algn="l" rtl="0">
              <a:spcBef>
                <a:spcPts val="0"/>
              </a:spcBef>
              <a:spcAft>
                <a:spcPts val="0"/>
              </a:spcAft>
              <a:buNone/>
            </a:pPr>
            <a:r>
              <a:rPr lang="en-US" dirty="0"/>
              <a:t>Demography and Geography</a:t>
            </a:r>
          </a:p>
          <a:p>
            <a:pPr marL="0" lvl="0" indent="0" algn="l" rtl="0">
              <a:spcBef>
                <a:spcPts val="0"/>
              </a:spcBef>
              <a:spcAft>
                <a:spcPts val="0"/>
              </a:spcAft>
              <a:buNone/>
            </a:pPr>
            <a:r>
              <a:rPr lang="en-US" dirty="0"/>
              <a:t>Psychographic Details</a:t>
            </a:r>
          </a:p>
          <a:p>
            <a:pPr marL="0" lvl="0" indent="0" algn="l" rtl="0">
              <a:spcBef>
                <a:spcPts val="0"/>
              </a:spcBef>
              <a:spcAft>
                <a:spcPts val="0"/>
              </a:spcAft>
              <a:buNone/>
            </a:pPr>
            <a:r>
              <a:rPr lang="en-US" dirty="0"/>
              <a:t>Influencers/Brands</a:t>
            </a:r>
          </a:p>
          <a:p>
            <a:pPr marL="0" lvl="0" indent="0" algn="l" rtl="0">
              <a:spcBef>
                <a:spcPts val="0"/>
              </a:spcBef>
              <a:spcAft>
                <a:spcPts val="0"/>
              </a:spcAft>
              <a:buNone/>
            </a:pPr>
            <a:r>
              <a:rPr lang="en-US" dirty="0"/>
              <a:t>Marketing Channels.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that there is a box that says “Define a Section”. That is for you to add a couple of sections to the persona. Where you can make it graphical.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how the first item in the Rubric asks that you add 2 sections to the template.</a:t>
            </a:r>
          </a:p>
          <a:p>
            <a:pPr marL="0" lvl="0" indent="0" algn="l" rtl="0">
              <a:spcBef>
                <a:spcPts val="0"/>
              </a:spcBef>
              <a:spcAft>
                <a:spcPts val="0"/>
              </a:spcAft>
              <a:buNone/>
            </a:pPr>
            <a:r>
              <a:rPr lang="en-US" dirty="0"/>
              <a:t>The brands and influencer rubric is looking for logos.</a:t>
            </a:r>
          </a:p>
          <a:p>
            <a:pPr marL="0" lvl="0" indent="0" algn="l" rtl="0">
              <a:spcBef>
                <a:spcPts val="0"/>
              </a:spcBef>
              <a:spcAft>
                <a:spcPts val="0"/>
              </a:spcAft>
              <a:buNone/>
            </a:pP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8174874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Now that we have completed the discussion let me provide an example User Persona I like. If you search through the </a:t>
            </a:r>
            <a:r>
              <a:rPr lang="en-US" dirty="0" err="1"/>
              <a:t>Xtensio</a:t>
            </a:r>
            <a:r>
              <a:rPr lang="en-US" dirty="0"/>
              <a:t> templates, you may not find this exact one though you will see many of its components. This one has many sections, though as we saw in the lectures the real objective is to learn more about your target. This one has the following sections: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Persona Name – I suggest you give the persona a real name and even a picture. It is important that you learn to speak of the customer in their voice. These personas have many different components that you need to appeal to, or even avenues to reach them. Let’s walk through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Goals</a:t>
            </a:r>
          </a:p>
          <a:p>
            <a:pPr marL="0" lvl="0" indent="0" algn="l" rtl="0">
              <a:spcBef>
                <a:spcPts val="0"/>
              </a:spcBef>
              <a:spcAft>
                <a:spcPts val="0"/>
              </a:spcAft>
              <a:buNone/>
            </a:pPr>
            <a:r>
              <a:rPr lang="en-US" dirty="0"/>
              <a:t>Challenges </a:t>
            </a:r>
          </a:p>
          <a:p>
            <a:pPr marL="0" lvl="0" indent="0" algn="l" rtl="0">
              <a:spcBef>
                <a:spcPts val="0"/>
              </a:spcBef>
              <a:spcAft>
                <a:spcPts val="0"/>
              </a:spcAft>
              <a:buNone/>
            </a:pPr>
            <a:r>
              <a:rPr lang="en-US" dirty="0"/>
              <a:t>Objections</a:t>
            </a:r>
          </a:p>
          <a:p>
            <a:pPr marL="0" lvl="0" indent="0" algn="l" rtl="0">
              <a:spcBef>
                <a:spcPts val="0"/>
              </a:spcBef>
              <a:spcAft>
                <a:spcPts val="0"/>
              </a:spcAft>
              <a:buNone/>
            </a:pPr>
            <a:r>
              <a:rPr lang="en-US" dirty="0"/>
              <a:t>Personality</a:t>
            </a:r>
          </a:p>
          <a:p>
            <a:pPr marL="0" lvl="0" indent="0" algn="l" rtl="0">
              <a:spcBef>
                <a:spcPts val="0"/>
              </a:spcBef>
              <a:spcAft>
                <a:spcPts val="0"/>
              </a:spcAft>
              <a:buNone/>
            </a:pPr>
            <a:r>
              <a:rPr lang="en-US" dirty="0"/>
              <a:t>Information Sources – You will see some extensions to the template that use this term and others.</a:t>
            </a:r>
          </a:p>
          <a:p>
            <a:pPr marL="0" lvl="0" indent="0" algn="l" rtl="0">
              <a:spcBef>
                <a:spcPts val="0"/>
              </a:spcBef>
              <a:spcAft>
                <a:spcPts val="0"/>
              </a:spcAft>
              <a:buNone/>
            </a:pPr>
            <a:r>
              <a:rPr lang="en-US" dirty="0"/>
              <a:t>Value Proposition</a:t>
            </a:r>
          </a:p>
          <a:p>
            <a:pPr marL="0" lvl="0" indent="0" algn="l" rtl="0">
              <a:spcBef>
                <a:spcPts val="0"/>
              </a:spcBef>
              <a:spcAft>
                <a:spcPts val="0"/>
              </a:spcAft>
              <a:buNone/>
            </a:pPr>
            <a:r>
              <a:rPr lang="en-US" dirty="0"/>
              <a:t>Messaging and Content</a:t>
            </a:r>
          </a:p>
          <a:p>
            <a:pPr marL="0" lvl="0" indent="0" algn="l" rtl="0">
              <a:spcBef>
                <a:spcPts val="0"/>
              </a:spcBef>
              <a:spcAft>
                <a:spcPts val="0"/>
              </a:spcAft>
              <a:buNone/>
            </a:pPr>
            <a:r>
              <a:rPr lang="en-US" dirty="0"/>
              <a:t>Engagement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669694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persona completed. Ideally it would have a nice picture so you can think of this person when you and the broader product team are talking about them. Let’s walk through this mythical persona in a bit more detail</a:t>
            </a:r>
          </a:p>
          <a:p>
            <a:endParaRPr lang="en-US" dirty="0"/>
          </a:p>
          <a:p>
            <a:r>
              <a:rPr lang="en-US" dirty="0"/>
              <a:t>Profile</a:t>
            </a:r>
          </a:p>
          <a:p>
            <a:r>
              <a:rPr lang="en-US" dirty="0"/>
              <a:t>Goals</a:t>
            </a:r>
          </a:p>
          <a:p>
            <a:r>
              <a:rPr lang="en-US" dirty="0"/>
              <a:t>Challenges</a:t>
            </a:r>
          </a:p>
          <a:p>
            <a:r>
              <a:rPr lang="en-US" dirty="0"/>
              <a:t>Objections</a:t>
            </a:r>
          </a:p>
          <a:p>
            <a:r>
              <a:rPr lang="en-US" dirty="0"/>
              <a:t>Personality</a:t>
            </a:r>
          </a:p>
          <a:p>
            <a:r>
              <a:rPr lang="en-US" dirty="0"/>
              <a:t>Information Sources</a:t>
            </a:r>
          </a:p>
          <a:p>
            <a:r>
              <a:rPr lang="en-US" dirty="0"/>
              <a:t>Value Proposition</a:t>
            </a:r>
          </a:p>
          <a:p>
            <a:r>
              <a:rPr lang="en-US" dirty="0"/>
              <a:t>Messaging and Content</a:t>
            </a:r>
          </a:p>
          <a:p>
            <a:r>
              <a:rPr lang="en-US" dirty="0"/>
              <a:t>Engagement Model</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1910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latin typeface="Calibri"/>
                <a:ea typeface="Calibri"/>
                <a:cs typeface="Calibri"/>
                <a:sym typeface="Calibri"/>
              </a:rPr>
              <a:t>The examples that professor shared are mostly for the B2C market. I want to understand what value will the person's interests or political views add to the entire marketing activity. It would be great if someone could please share some examples of user personas in B2B market. From my understanding it is the company profile that should matter. So should I focus on developing the company persona rather than user persona?</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I have modified this question and simplified it a bit</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Are personas different for B2B markets?</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More on that in the additional resources section.</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92979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One of the best resources are your classmates. A great way to learn from them is to engage on the weekly discussion topic. We want to broadly encourage collaboration, though without plagiarism. Share your thoughts, concepts, pluses and minuses though not your actual answers.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These are accessible in the weekly module, though I have highlighted the page where you will be taken.</a:t>
            </a: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It is great that many of you are setting up study groups via WhatsApp. We encourage that independent initiative and effort, while the </a:t>
            </a:r>
            <a:r>
              <a:rPr lang="en-US" sz="1200" dirty="0" err="1">
                <a:solidFill>
                  <a:srgbClr val="408191"/>
                </a:solidFill>
                <a:latin typeface="Arial"/>
                <a:cs typeface="Arial"/>
                <a:sym typeface="Arial"/>
              </a:rPr>
              <a:t>programme</a:t>
            </a:r>
            <a:r>
              <a:rPr lang="en-US" sz="1200" dirty="0">
                <a:solidFill>
                  <a:srgbClr val="408191"/>
                </a:solidFill>
                <a:latin typeface="Arial"/>
                <a:cs typeface="Arial"/>
                <a:sym typeface="Arial"/>
              </a:rPr>
              <a:t> leaders can not participate in those groups, we will engage in the group discussions on Canvas. What we will also do is provide some of the additional resources we reference in office hours in these discussions.</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829354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r>
              <a:rPr lang="en-IN" sz="2400" b="1" dirty="0"/>
              <a:t>What is the different between Product Management  Project Management</a:t>
            </a:r>
            <a:endParaRPr lang="en-US" sz="2400" b="1" dirty="0"/>
          </a:p>
          <a:p>
            <a:r>
              <a:rPr lang="en-IN" sz="2000" dirty="0"/>
              <a:t> </a:t>
            </a:r>
            <a:endParaRPr lang="en-US" sz="2000" dirty="0"/>
          </a:p>
          <a:p>
            <a:r>
              <a:rPr lang="en-IN" sz="2000" dirty="0"/>
              <a:t>A product can be understood as a system (a good, service, platform, application, etc.) that is designed and maintained to solve both customer and business problems to achieve more value. A product does not have a defined end date and is constantly being adapted to suit the market’s needs.</a:t>
            </a:r>
          </a:p>
          <a:p>
            <a:endParaRPr lang="en-US" sz="2000" dirty="0"/>
          </a:p>
          <a:p>
            <a:r>
              <a:rPr lang="en-IN" sz="2000" dirty="0"/>
              <a:t>A product management team is more long-term and stable than project teams as they have continual activities that require longevity and cohesion. Product managers play a more strategic role in the prioritization of initiatives that ensure strategic market value and success. Product managers are in charge of getting market success.</a:t>
            </a:r>
          </a:p>
          <a:p>
            <a:endParaRPr lang="en-US" sz="2000" dirty="0"/>
          </a:p>
          <a:p>
            <a:r>
              <a:rPr lang="en-IN" sz="2000" dirty="0"/>
              <a:t>A project as a temporary arrangement with a ‘defined beginning and end in time, and therefore defined scope and resources. A project is typically set up to create a product or service and the team is typically disbanded at the completion of the project. </a:t>
            </a:r>
          </a:p>
          <a:p>
            <a:endParaRPr lang="en-US" sz="2000" dirty="0"/>
          </a:p>
          <a:p>
            <a:r>
              <a:rPr lang="en-IN" sz="2000" dirty="0"/>
              <a:t>The job of a project manager is to oversee predefined projects, thus having a smaller input into the definition and prioritization of goals and projects. A project manager can be seen as the person who executes product development.</a:t>
            </a:r>
            <a:endParaRPr lang="en-US" sz="200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77927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our last office hours session, some of you asked for additional resources.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Let me start with a book mentioned by professor Siddharth, Blue Ocean Strategy by W Chan Kim. </a:t>
            </a:r>
            <a:r>
              <a:rPr lang="en-US" sz="1200" b="0" i="0" u="none" strike="noStrike" cap="none" dirty="0">
                <a:solidFill>
                  <a:schemeClr val="dk1"/>
                </a:solidFill>
                <a:effectLst/>
                <a:latin typeface="Calibri"/>
                <a:ea typeface="Calibri"/>
                <a:cs typeface="Calibri"/>
                <a:sym typeface="Calibri"/>
              </a:rPr>
              <a:t>In it, it argues that cutthroat competition results in nothing but a bloody red ocean of rivals fighting over a shrinking profit pool. Based on a study of 150 strategic moves (spanning more than 100 years across 30 industries), the authors argue that lasting success comes not from battling competitors but from creating “blue oceans”—untapped new market spaces ripe for growth.</a:t>
            </a: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https://</a:t>
            </a:r>
            <a:r>
              <a:rPr lang="en-US" b="0" dirty="0" err="1"/>
              <a:t>amzn.to</a:t>
            </a:r>
            <a:r>
              <a:rPr lang="en-US" b="0" dirty="0"/>
              <a:t>/3pOvdrN</a:t>
            </a:r>
          </a:p>
          <a:p>
            <a:pPr marL="0" lvl="0" indent="0" algn="l" rtl="0">
              <a:spcBef>
                <a:spcPts val="0"/>
              </a:spcBef>
              <a:spcAft>
                <a:spcPts val="0"/>
              </a:spcAft>
              <a:buNone/>
            </a:pPr>
            <a:endParaRPr lang="en-US" b="0" dirty="0"/>
          </a:p>
          <a:p>
            <a:pPr marL="0" lvl="0" indent="0" algn="l" rtl="0">
              <a:spcBef>
                <a:spcPts val="0"/>
              </a:spcBef>
              <a:spcAft>
                <a:spcPts val="0"/>
              </a:spcAft>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3008209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If you do an internet search for buyers' persona you will come across a number of templates, here are a couple I like. </a:t>
            </a: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The Columbia Road version that you can get from their website.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www.columbiaroad.com</a:t>
            </a:r>
            <a:r>
              <a:rPr lang="en-US" b="0" dirty="0"/>
              <a:t>/canvas/download-buyer-persona-canvas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b="0" dirty="0"/>
              <a:t>And the </a:t>
            </a:r>
            <a:r>
              <a:rPr lang="en-US" b="0" dirty="0" err="1"/>
              <a:t>Hubspot</a:t>
            </a:r>
            <a:r>
              <a:rPr lang="en-US" b="0" dirty="0"/>
              <a:t> Buyer Persona Tool. It is an interactive website that build a persona for you. Though they also allow you to download the templates if you prefer</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www.hubspot.com</a:t>
            </a:r>
            <a:r>
              <a:rPr lang="en-US" b="0" dirty="0"/>
              <a:t>/make-my-persona</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595996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dirty="0"/>
              <a:t>Selling to a Consumer is different than selling to a business. It is typically easier to define a buyer in the consumer space. In the business space you often need to target multiple personas. For example, you may be selling an expensive software system to a company. While the VP of Operations may have the authority to make the decision the company will often set up a committee to perform an evaluation and make a recommendation. </a:t>
            </a:r>
          </a:p>
          <a:p>
            <a:pPr marL="0" marR="0" lvl="0" indent="0" algn="l" defTabSz="914400" rtl="0" eaLnBrk="0" fontAlgn="base" latinLnBrk="0" hangingPunct="0">
              <a:lnSpc>
                <a:spcPct val="100000"/>
              </a:lnSpc>
              <a:spcBef>
                <a:spcPts val="0"/>
              </a:spcBef>
              <a:spcAft>
                <a:spcPts val="0"/>
              </a:spcAft>
              <a:buClrTx/>
              <a:buSzPts val="1400"/>
              <a:buFontTx/>
              <a:buNone/>
              <a:tabLst/>
              <a:defRPr/>
            </a:pPr>
            <a:endParaRPr lang="en-US" dirty="0"/>
          </a:p>
          <a:p>
            <a:pPr marL="0" lvl="0" indent="0" algn="l" rtl="0">
              <a:lnSpc>
                <a:spcPct val="100000"/>
              </a:lnSpc>
              <a:spcBef>
                <a:spcPts val="0"/>
              </a:spcBef>
              <a:spcAft>
                <a:spcPts val="0"/>
              </a:spcAft>
              <a:buSzPts val="1400"/>
              <a:buNone/>
            </a:pPr>
            <a:r>
              <a:rPr lang="en-US" dirty="0"/>
              <a:t>On the discussion board this week one of your classmates asked about B2B buyer personas. They are a little different since you are often selling to a group instead of an individual. </a:t>
            </a: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dirty="0"/>
              <a:t>Here is the link to the article </a:t>
            </a:r>
            <a:r>
              <a:rPr lang="en-US" b="1" dirty="0"/>
              <a:t>he</a:t>
            </a:r>
            <a:r>
              <a:rPr lang="en-US" dirty="0"/>
              <a:t> posted from </a:t>
            </a:r>
            <a:r>
              <a:rPr lang="en-US" dirty="0" err="1"/>
              <a:t>Upstrategy</a:t>
            </a: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a:t>
            </a:r>
            <a:r>
              <a:rPr lang="en-US" dirty="0" err="1"/>
              <a:t>www.upstrategylab.com</a:t>
            </a:r>
            <a:r>
              <a:rPr lang="en-US" dirty="0"/>
              <a:t>/blog/customer-profiles-buyer-personas-b2b</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  </a:t>
            </a:r>
          </a:p>
          <a:p>
            <a:pPr marL="0" lvl="0" indent="0" algn="l" rtl="0">
              <a:lnSpc>
                <a:spcPct val="100000"/>
              </a:lnSpc>
              <a:spcBef>
                <a:spcPts val="0"/>
              </a:spcBef>
              <a:spcAft>
                <a:spcPts val="0"/>
              </a:spcAft>
              <a:buSzPts val="1400"/>
              <a:buNone/>
            </a:pPr>
            <a:endParaRPr lang="en-US" b="1" dirty="0"/>
          </a:p>
          <a:p>
            <a:pPr marL="0" marR="0" lvl="0" indent="0" algn="l" defTabSz="914400" rtl="0" eaLnBrk="0" fontAlgn="base" latinLnBrk="0" hangingPunct="0">
              <a:lnSpc>
                <a:spcPct val="100000"/>
              </a:lnSpc>
              <a:spcBef>
                <a:spcPts val="0"/>
              </a:spcBef>
              <a:spcAft>
                <a:spcPts val="0"/>
              </a:spcAft>
              <a:buClrTx/>
              <a:buSzPts val="1400"/>
              <a:buFontTx/>
              <a:buNone/>
              <a:tabLst/>
              <a:defRPr/>
            </a:pPr>
            <a:r>
              <a:rPr lang="en-US" b="0" dirty="0"/>
              <a:t>Gitlab has a nice set of buyer personas for the IT field. In this space a</a:t>
            </a:r>
            <a:r>
              <a:rPr lang="en-US" dirty="0"/>
              <a:t> team is made up of many members and each has their concerns that need to be addressed to make the recommendation from their perspective. For example, the finance member would have a different perspective than the user of the system.</a:t>
            </a: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about.gitlab.com</a:t>
            </a:r>
            <a:r>
              <a:rPr lang="en-US" b="0" dirty="0"/>
              <a:t>/handbook/marketing/strategic-marketing/roles-personas/buyer-persona/</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Broadly speaking, there are quite a few tools available on the internet through a simple search. Some are free, others are more background oriented. There is quite a bit to learn to pack into the small amount of lecture time and office hours. Use the lectures, assignments and office hours as a starting point on your learning journey as you search for the best processes for your situation.</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4215499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help illustrate the interactions of different people in a B2B sale here is a slide one of my colleagues shared with me recently. </a:t>
            </a:r>
            <a:r>
              <a:rPr lang="en-US" b="1" dirty="0"/>
              <a:t>CLICK</a:t>
            </a: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As you can see there are multiple different members of the “committee” that will make the recommendation. This is described as “</a:t>
            </a:r>
            <a:r>
              <a:rPr lang="en-US" b="1" dirty="0"/>
              <a:t>The Chain of Pain</a:t>
            </a:r>
            <a:r>
              <a:rPr lang="en-US" dirty="0"/>
              <a:t>” and shows how the group’s members and their associated goals interact. It is an example of how different members of a group or committee are connected.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520630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603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IN" sz="2400" b="1" dirty="0"/>
              <a:t>What is A/B testing?</a:t>
            </a:r>
          </a:p>
          <a:p>
            <a:endParaRPr lang="en-US" sz="2400" b="1" dirty="0"/>
          </a:p>
          <a:p>
            <a:r>
              <a:rPr lang="en-IN" sz="2400" dirty="0"/>
              <a:t>A/B testing, also known as split testing, refers to a randomized experimentation process wherein two or more versions of a variable (web page, page element, etc.) are shown to different segments of website visitors at the same time to determine which version leaves the maximum impact and drive business metrics.</a:t>
            </a:r>
          </a:p>
          <a:p>
            <a:endParaRPr lang="en-US" sz="2400" dirty="0"/>
          </a:p>
          <a:p>
            <a:r>
              <a:rPr lang="en-IN" sz="2400" dirty="0"/>
              <a:t>A/B testing examples:	</a:t>
            </a:r>
          </a:p>
          <a:p>
            <a:endParaRPr lang="en-US" sz="2400" dirty="0"/>
          </a:p>
          <a:p>
            <a:pPr lvl="0"/>
            <a:r>
              <a:rPr lang="en-IN" sz="2400" dirty="0"/>
              <a:t>Media &amp; Publishing Industry</a:t>
            </a:r>
            <a:endParaRPr lang="en-US" sz="2400" dirty="0"/>
          </a:p>
          <a:p>
            <a:pPr lvl="0"/>
            <a:r>
              <a:rPr lang="en-IN" sz="2400" dirty="0"/>
              <a:t>eCommerce Industry</a:t>
            </a:r>
            <a:endParaRPr lang="en-US" sz="2400" dirty="0"/>
          </a:p>
          <a:p>
            <a:pPr lvl="0"/>
            <a:r>
              <a:rPr lang="en-IN" sz="2400" dirty="0"/>
              <a:t>Travel Industry</a:t>
            </a:r>
          </a:p>
          <a:p>
            <a:pPr lvl="0"/>
            <a:endParaRPr lang="en-US" sz="2400" dirty="0"/>
          </a:p>
          <a:p>
            <a:r>
              <a:rPr lang="en-IN" sz="2400" dirty="0"/>
              <a:t>Continued at: https://</a:t>
            </a:r>
            <a:r>
              <a:rPr lang="en-IN" sz="2400" dirty="0" err="1"/>
              <a:t>vwo.com</a:t>
            </a:r>
            <a:r>
              <a:rPr lang="en-IN" sz="2400" dirty="0"/>
              <a:t>/ab-testing/</a:t>
            </a:r>
            <a:endParaRPr lang="en-US" sz="2400" dirty="0"/>
          </a:p>
          <a:p>
            <a:endParaRPr lang="en-US" sz="200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53816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And for content or assignment related material </a:t>
            </a:r>
            <a:r>
              <a:rPr lang="en-US" sz="1200" b="1" dirty="0">
                <a:solidFill>
                  <a:srgbClr val="408191"/>
                </a:solidFill>
                <a:latin typeface="Arial"/>
                <a:cs typeface="Arial"/>
                <a:sym typeface="Arial"/>
              </a:rPr>
              <a:t>CLICK</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You can reach out to your </a:t>
            </a:r>
            <a:r>
              <a:rPr lang="en-US" sz="1200" b="0" dirty="0" err="1">
                <a:solidFill>
                  <a:srgbClr val="408191"/>
                </a:solidFill>
                <a:latin typeface="Arial"/>
                <a:cs typeface="Arial"/>
                <a:sym typeface="Arial"/>
              </a:rPr>
              <a:t>programme</a:t>
            </a:r>
            <a:r>
              <a:rPr lang="en-US" sz="1200" b="0" dirty="0">
                <a:solidFill>
                  <a:srgbClr val="408191"/>
                </a:solidFill>
                <a:latin typeface="Arial"/>
                <a:cs typeface="Arial"/>
                <a:sym typeface="Arial"/>
              </a:rPr>
              <a:t> leader via an Inbox email for help. </a:t>
            </a:r>
            <a:r>
              <a:rPr lang="en-US" sz="1200" b="1" dirty="0">
                <a:solidFill>
                  <a:srgbClr val="408191"/>
                </a:solidFill>
                <a:latin typeface="Arial"/>
                <a:cs typeface="Arial"/>
                <a:sym typeface="Arial"/>
              </a:rPr>
              <a:t>CLICK</a:t>
            </a:r>
            <a:endParaRPr lang="en-US" b="0" dirty="0"/>
          </a:p>
          <a:p>
            <a:pPr marL="0" lvl="0" indent="0" algn="l" rtl="0">
              <a:spcBef>
                <a:spcPts val="0"/>
              </a:spcBef>
              <a:spcAft>
                <a:spcPts val="0"/>
              </a:spcAft>
              <a:buNone/>
            </a:pP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Then for support for Canvas and other technical items contact support. This generally includes grading and associated scheduling and requests. When you click the Support tab it takes you to this page.</a:t>
            </a:r>
            <a:r>
              <a:rPr lang="en-US" sz="1200" b="0" dirty="0">
                <a:solidFill>
                  <a:srgbClr val="408191"/>
                </a:solidFill>
                <a:latin typeface="Arial"/>
                <a:cs typeface="Arial"/>
                <a:sym typeface="Arial"/>
              </a:rPr>
              <a:t> Note that you are asked to send an email to </a:t>
            </a:r>
            <a:r>
              <a:rPr lang="en-US" sz="1200" b="0" dirty="0" err="1">
                <a:solidFill>
                  <a:srgbClr val="408191"/>
                </a:solidFill>
                <a:latin typeface="Arial"/>
                <a:cs typeface="Arial"/>
                <a:sym typeface="Arial"/>
              </a:rPr>
              <a:t>programme.support@eruditus.com</a:t>
            </a:r>
            <a:r>
              <a:rPr lang="en-US" sz="1200" b="0" dirty="0">
                <a:solidFill>
                  <a:srgbClr val="408191"/>
                </a:solidFill>
                <a:latin typeface="Arial"/>
                <a:cs typeface="Arial"/>
                <a:sym typeface="Arial"/>
              </a:rPr>
              <a:t>. For those of you who may not be in India, note the spelling of program.</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rgbClr val="408191"/>
              </a:solidFill>
              <a:latin typeface="Arial"/>
              <a:cs typeface="Arial"/>
              <a:sym typeface="Arial"/>
            </a:endParaRP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27795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498220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982967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206130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Philip Kotler provided a definition for new products and marketing. A market consists of all the potential customers sharing a particular need or want who might be willing and able to engage in exchange to satisfy that </a:t>
            </a:r>
            <a:r>
              <a:rPr lang="en-US" dirty="0" err="1"/>
              <a:t>needor</a:t>
            </a:r>
            <a:r>
              <a:rPr lang="en-US" dirty="0"/>
              <a:t> want. </a:t>
            </a:r>
          </a:p>
          <a:p>
            <a:endParaRPr lang="en-US" dirty="0"/>
          </a:p>
          <a:p>
            <a:r>
              <a:rPr lang="en-US" dirty="0"/>
              <a:t>Note the features of this definition, first, this definition puts customer need at the </a:t>
            </a:r>
            <a:r>
              <a:rPr lang="en-US" dirty="0" err="1"/>
              <a:t>centre</a:t>
            </a:r>
            <a:r>
              <a:rPr lang="en-US" dirty="0"/>
              <a:t>. Therefore, for any customer centric product development, we must use this definition. This definition is also at the heart of the popular Blue Ocean Strategy and helpful in finding new markets for targeting a new product. Second, there is no seller required for a market to exist. For example, some people may have a need for tourism to Mars, however, there is no seller offering such services to satisfy this need at this time. Third, under this definition, we can have the same product in different markets. For example, the same laptop can be sold to the consumer market as well as the business market. And fourth, under this definition, we can have different products in the same market.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100708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3288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2"/>
        <p:cNvGrpSpPr/>
        <p:nvPr/>
      </p:nvGrpSpPr>
      <p:grpSpPr>
        <a:xfrm>
          <a:off x="0" y="0"/>
          <a:ext cx="0" cy="0"/>
          <a:chOff x="0" y="0"/>
          <a:chExt cx="0" cy="0"/>
        </a:xfrm>
      </p:grpSpPr>
      <p:sp>
        <p:nvSpPr>
          <p:cNvPr id="33" name="Google Shape;33;p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714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1" r:id="rId18"/>
    <p:sldLayoutId id="2147483752" r:id="rId19"/>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amzn.to/3pOvdrN"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hyperlink" Target="https://www.columbiaroad.com/canvas/download-buyer-persona-canva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hyperlink" Target="https://www.hubspot.com/make-my-persona" TargetMode="Externa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s://about.gitlab.com/handbook/marketing/strategic-marketing/roles-personas/buyer-persona/"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hyperlink" Target="https://www.upstrategylab.com/blog/customer-profiles-buyer-personas-b2b" TargetMode="Externa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701098" y="5723193"/>
            <a:ext cx="11490902" cy="1005834"/>
          </a:xfrm>
        </p:spPr>
        <p:txBody>
          <a:bodyPr/>
          <a:lstStyle/>
          <a:p>
            <a:r>
              <a:rPr lang="en-US" dirty="0"/>
              <a:t>Product Management</a:t>
            </a:r>
            <a:br>
              <a:rPr lang="en-US" dirty="0"/>
            </a:br>
            <a:r>
              <a:rPr lang="en-US" dirty="0"/>
              <a:t>Office </a:t>
            </a:r>
            <a:r>
              <a:rPr lang="en-US" dirty="0" err="1"/>
              <a:t>Hrs</a:t>
            </a:r>
            <a:r>
              <a:rPr lang="en-US" dirty="0"/>
              <a:t>– Module 3 with Raunak Goyal</a:t>
            </a:r>
            <a:br>
              <a:rPr lang="en-US" dirty="0"/>
            </a:br>
            <a:r>
              <a:rPr lang="en-US" dirty="0"/>
              <a:t>Oct 22, 2023</a:t>
            </a:r>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228635"/>
            <a:ext cx="121920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Market Definition &amp; Consequences</a:t>
            </a:r>
            <a:endParaRPr sz="3200" b="1" dirty="0">
              <a:solidFill>
                <a:schemeClr val="accent1"/>
              </a:solidFill>
              <a:latin typeface="+mn-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4860D31E-02EA-424A-9814-6757E867BB90}"/>
              </a:ext>
            </a:extLst>
          </p:cNvPr>
          <p:cNvPicPr>
            <a:picLocks noChangeAspect="1"/>
          </p:cNvPicPr>
          <p:nvPr/>
        </p:nvPicPr>
        <p:blipFill rotWithShape="1">
          <a:blip r:embed="rId3"/>
          <a:srcRect l="7061" t="8099" r="1777"/>
          <a:stretch/>
        </p:blipFill>
        <p:spPr>
          <a:xfrm>
            <a:off x="1052887" y="744673"/>
            <a:ext cx="10086225" cy="5900933"/>
          </a:xfrm>
          <a:prstGeom prst="rect">
            <a:avLst/>
          </a:prstGeom>
        </p:spPr>
      </p:pic>
    </p:spTree>
    <p:extLst>
      <p:ext uri="{BB962C8B-B14F-4D97-AF65-F5344CB8AC3E}">
        <p14:creationId xmlns:p14="http://schemas.microsoft.com/office/powerpoint/2010/main" val="135334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A picture containing text, sign&#10;&#10;Description automatically generated">
            <a:extLst>
              <a:ext uri="{FF2B5EF4-FFF2-40B4-BE49-F238E27FC236}">
                <a16:creationId xmlns:a16="http://schemas.microsoft.com/office/drawing/2014/main" id="{C0F94F43-70D8-0B49-9BF2-E4DDCA5A178A}"/>
              </a:ext>
            </a:extLst>
          </p:cNvPr>
          <p:cNvPicPr>
            <a:picLocks noChangeAspect="1"/>
          </p:cNvPicPr>
          <p:nvPr/>
        </p:nvPicPr>
        <p:blipFill rotWithShape="1">
          <a:blip r:embed="rId3"/>
          <a:srcRect b="2737"/>
          <a:stretch/>
        </p:blipFill>
        <p:spPr>
          <a:xfrm>
            <a:off x="760780" y="960148"/>
            <a:ext cx="11105393" cy="5258564"/>
          </a:xfrm>
          <a:prstGeom prst="rect">
            <a:avLst/>
          </a:prstGeom>
        </p:spPr>
      </p:pic>
      <p:sp>
        <p:nvSpPr>
          <p:cNvPr id="7" name="Oval 6">
            <a:extLst>
              <a:ext uri="{FF2B5EF4-FFF2-40B4-BE49-F238E27FC236}">
                <a16:creationId xmlns:a16="http://schemas.microsoft.com/office/drawing/2014/main" id="{4B33216A-0480-D34E-B25C-A456BDE0F0D6}"/>
              </a:ext>
            </a:extLst>
          </p:cNvPr>
          <p:cNvSpPr/>
          <p:nvPr/>
        </p:nvSpPr>
        <p:spPr>
          <a:xfrm>
            <a:off x="5455926" y="6446487"/>
            <a:ext cx="1554463" cy="401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02;p2">
            <a:extLst>
              <a:ext uri="{FF2B5EF4-FFF2-40B4-BE49-F238E27FC236}">
                <a16:creationId xmlns:a16="http://schemas.microsoft.com/office/drawing/2014/main" id="{1BEAFA6A-AC6F-16ED-5FE1-001B95B92B1A}"/>
              </a:ext>
            </a:extLst>
          </p:cNvPr>
          <p:cNvSpPr txBox="1">
            <a:spLocks/>
          </p:cNvSpPr>
          <p:nvPr/>
        </p:nvSpPr>
        <p:spPr>
          <a:xfrm>
            <a:off x="243904" y="228635"/>
            <a:ext cx="12192000" cy="504610"/>
          </a:xfrm>
          <a:prstGeom prst="rect">
            <a:avLst/>
          </a:prstGeom>
          <a:noFill/>
          <a:ln>
            <a:noFill/>
          </a:ln>
        </p:spPr>
        <p:txBody>
          <a:bodyPr spcFirstLastPara="1" vert="horz" wrap="square" lIns="0" tIns="12050" rIns="0" bIns="0" rtlCol="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marL="12700">
              <a:lnSpc>
                <a:spcPct val="100000"/>
              </a:lnSpc>
              <a:spcBef>
                <a:spcPts val="0"/>
              </a:spcBef>
              <a:buClr>
                <a:schemeClr val="lt1"/>
              </a:buClr>
              <a:buSzPts val="2800"/>
              <a:buFont typeface="Arial"/>
              <a:buNone/>
            </a:pPr>
            <a:r>
              <a:rPr lang="en-US" sz="3200">
                <a:solidFill>
                  <a:schemeClr val="accent1"/>
                </a:solidFill>
                <a:latin typeface="+mn-lt"/>
                <a:ea typeface="Arial"/>
                <a:cs typeface="Arial"/>
                <a:sym typeface="Arial"/>
              </a:rPr>
              <a:t>MODULE REVIEW – Market Definition &amp; Consequences</a:t>
            </a:r>
            <a:endParaRPr lang="en-US" sz="3200" dirty="0">
              <a:solidFill>
                <a:schemeClr val="accent1"/>
              </a:solidFill>
              <a:latin typeface="+mn-lt"/>
              <a:ea typeface="Arial"/>
              <a:cs typeface="Arial"/>
              <a:sym typeface="Arial"/>
            </a:endParaRPr>
          </a:p>
        </p:txBody>
      </p:sp>
    </p:spTree>
    <p:extLst>
      <p:ext uri="{BB962C8B-B14F-4D97-AF65-F5344CB8AC3E}">
        <p14:creationId xmlns:p14="http://schemas.microsoft.com/office/powerpoint/2010/main" val="149635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202336"/>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MARKET SEGMENTATION</a:t>
            </a:r>
            <a:endParaRPr sz="3200" b="1" dirty="0">
              <a:solidFill>
                <a:schemeClr val="accent1"/>
              </a:solidFill>
              <a:latin typeface="+mn-lt"/>
              <a:ea typeface="Arial"/>
              <a:cs typeface="Arial"/>
              <a:sym typeface="Arial"/>
            </a:endParaRPr>
          </a:p>
        </p:txBody>
      </p:sp>
      <p:sp>
        <p:nvSpPr>
          <p:cNvPr id="4" name="TextBox 3">
            <a:extLst>
              <a:ext uri="{FF2B5EF4-FFF2-40B4-BE49-F238E27FC236}">
                <a16:creationId xmlns:a16="http://schemas.microsoft.com/office/drawing/2014/main" id="{151EA33F-B975-8687-1D2E-2F281425457C}"/>
              </a:ext>
            </a:extLst>
          </p:cNvPr>
          <p:cNvSpPr txBox="1"/>
          <p:nvPr/>
        </p:nvSpPr>
        <p:spPr>
          <a:xfrm>
            <a:off x="883977" y="2331732"/>
            <a:ext cx="10698363" cy="2123658"/>
          </a:xfrm>
          <a:prstGeom prst="rect">
            <a:avLst/>
          </a:prstGeom>
          <a:noFill/>
        </p:spPr>
        <p:txBody>
          <a:bodyPr wrap="square">
            <a:spAutoFit/>
          </a:bodyPr>
          <a:lstStyle/>
          <a:p>
            <a:r>
              <a:rPr lang="en-IN" sz="4400" b="0" i="0" dirty="0">
                <a:solidFill>
                  <a:srgbClr val="1F1F1F"/>
                </a:solidFill>
                <a:effectLst/>
                <a:latin typeface="Source Sans Pro" panose="020F0502020204030204" pitchFamily="34" charset="0"/>
              </a:rPr>
              <a:t>As per Philip Kotler, Market segmentation is a process of identifying groups of buyers with different desires or requirements</a:t>
            </a:r>
            <a:endParaRPr lang="en-US" sz="4400" dirty="0"/>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spTree>
    <p:extLst>
      <p:ext uri="{BB962C8B-B14F-4D97-AF65-F5344CB8AC3E}">
        <p14:creationId xmlns:p14="http://schemas.microsoft.com/office/powerpoint/2010/main" val="426760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22949"/>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n-lt"/>
                <a:ea typeface="Arial"/>
                <a:cs typeface="Arial"/>
                <a:sym typeface="Arial"/>
              </a:rPr>
              <a:t>Segmentation</a:t>
            </a:r>
            <a:endParaRPr sz="3200" b="1" dirty="0">
              <a:solidFill>
                <a:schemeClr val="accent1"/>
              </a:solidFill>
              <a:latin typeface="+mn-lt"/>
              <a:ea typeface="Arial"/>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3" name="Picture 2">
            <a:extLst>
              <a:ext uri="{FF2B5EF4-FFF2-40B4-BE49-F238E27FC236}">
                <a16:creationId xmlns:a16="http://schemas.microsoft.com/office/drawing/2014/main" id="{405E1951-246E-C2BA-0FDB-F71B92399FED}"/>
              </a:ext>
            </a:extLst>
          </p:cNvPr>
          <p:cNvPicPr>
            <a:picLocks noChangeAspect="1"/>
          </p:cNvPicPr>
          <p:nvPr/>
        </p:nvPicPr>
        <p:blipFill>
          <a:blip r:embed="rId3"/>
          <a:stretch>
            <a:fillRect/>
          </a:stretch>
        </p:blipFill>
        <p:spPr>
          <a:xfrm>
            <a:off x="975416" y="1041550"/>
            <a:ext cx="4297633" cy="5011985"/>
          </a:xfrm>
          <a:prstGeom prst="rect">
            <a:avLst/>
          </a:prstGeom>
        </p:spPr>
      </p:pic>
      <p:pic>
        <p:nvPicPr>
          <p:cNvPr id="4" name="Picture 3">
            <a:extLst>
              <a:ext uri="{FF2B5EF4-FFF2-40B4-BE49-F238E27FC236}">
                <a16:creationId xmlns:a16="http://schemas.microsoft.com/office/drawing/2014/main" id="{AF0A0A1B-5F99-F164-68AB-FF50EE58C356}"/>
              </a:ext>
            </a:extLst>
          </p:cNvPr>
          <p:cNvPicPr>
            <a:picLocks noChangeAspect="1"/>
          </p:cNvPicPr>
          <p:nvPr/>
        </p:nvPicPr>
        <p:blipFill>
          <a:blip r:embed="rId4"/>
          <a:stretch>
            <a:fillRect/>
          </a:stretch>
        </p:blipFill>
        <p:spPr>
          <a:xfrm>
            <a:off x="5658455" y="275254"/>
            <a:ext cx="6223000" cy="6400800"/>
          </a:xfrm>
          <a:prstGeom prst="rect">
            <a:avLst/>
          </a:prstGeom>
        </p:spPr>
      </p:pic>
    </p:spTree>
    <p:extLst>
      <p:ext uri="{BB962C8B-B14F-4D97-AF65-F5344CB8AC3E}">
        <p14:creationId xmlns:p14="http://schemas.microsoft.com/office/powerpoint/2010/main" val="3690791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202336"/>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Why MARKET SEGMENTATION?</a:t>
            </a:r>
            <a:endParaRPr sz="3200" b="1" dirty="0">
              <a:solidFill>
                <a:schemeClr val="accent1"/>
              </a:solidFill>
              <a:latin typeface="+mn-lt"/>
              <a:ea typeface="Arial"/>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graphicFrame>
        <p:nvGraphicFramePr>
          <p:cNvPr id="2" name="Diagram 1">
            <a:extLst>
              <a:ext uri="{FF2B5EF4-FFF2-40B4-BE49-F238E27FC236}">
                <a16:creationId xmlns:a16="http://schemas.microsoft.com/office/drawing/2014/main" id="{6EB52A34-F845-A180-AF2F-5AEEF392E00A}"/>
              </a:ext>
            </a:extLst>
          </p:cNvPr>
          <p:cNvGraphicFramePr/>
          <p:nvPr>
            <p:extLst>
              <p:ext uri="{D42A27DB-BD31-4B8C-83A1-F6EECF244321}">
                <p14:modId xmlns:p14="http://schemas.microsoft.com/office/powerpoint/2010/main" val="3286803684"/>
              </p:ext>
            </p:extLst>
          </p:nvPr>
        </p:nvGraphicFramePr>
        <p:xfrm>
          <a:off x="2032000" y="1417342"/>
          <a:ext cx="9001706" cy="4754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793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05734A3-8913-204E-B88F-B2D3D99518D8}"/>
              </a:ext>
            </a:extLst>
          </p:cNvPr>
          <p:cNvPicPr>
            <a:picLocks noChangeAspect="1"/>
          </p:cNvPicPr>
          <p:nvPr/>
        </p:nvPicPr>
        <p:blipFill>
          <a:blip r:embed="rId3"/>
          <a:stretch>
            <a:fillRect/>
          </a:stretch>
        </p:blipFill>
        <p:spPr>
          <a:xfrm>
            <a:off x="243904" y="1234464"/>
            <a:ext cx="11384809" cy="4646861"/>
          </a:xfrm>
          <a:prstGeom prst="rect">
            <a:avLst/>
          </a:prstGeom>
        </p:spPr>
      </p:pic>
      <p:sp>
        <p:nvSpPr>
          <p:cNvPr id="102" name="Google Shape;102;p2"/>
          <p:cNvSpPr txBox="1">
            <a:spLocks noGrp="1"/>
          </p:cNvSpPr>
          <p:nvPr>
            <p:ph type="title" idx="4294967295"/>
          </p:nvPr>
        </p:nvSpPr>
        <p:spPr>
          <a:xfrm>
            <a:off x="609660" y="202336"/>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MARKET SEGMENTATION</a:t>
            </a:r>
            <a:endParaRPr sz="3200" b="1" dirty="0">
              <a:solidFill>
                <a:schemeClr val="accent1"/>
              </a:solidFill>
              <a:latin typeface="+mn-lt"/>
              <a:ea typeface="Arial"/>
              <a:cs typeface="Arial"/>
              <a:sym typeface="Arial"/>
            </a:endParaRPr>
          </a:p>
        </p:txBody>
      </p:sp>
    </p:spTree>
    <p:extLst>
      <p:ext uri="{BB962C8B-B14F-4D97-AF65-F5344CB8AC3E}">
        <p14:creationId xmlns:p14="http://schemas.microsoft.com/office/powerpoint/2010/main" val="48236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C54048C3-50C8-4A46-BAF0-800703BEA851}"/>
              </a:ext>
            </a:extLst>
          </p:cNvPr>
          <p:cNvPicPr>
            <a:picLocks noChangeAspect="1"/>
          </p:cNvPicPr>
          <p:nvPr/>
        </p:nvPicPr>
        <p:blipFill rotWithShape="1">
          <a:blip r:embed="rId3"/>
          <a:srcRect t="3150" b="4352"/>
          <a:stretch/>
        </p:blipFill>
        <p:spPr>
          <a:xfrm>
            <a:off x="2740035" y="782983"/>
            <a:ext cx="6711930" cy="5857683"/>
          </a:xfrm>
          <a:prstGeom prst="rect">
            <a:avLst/>
          </a:prstGeom>
        </p:spPr>
      </p:pic>
      <p:sp>
        <p:nvSpPr>
          <p:cNvPr id="8" name="Google Shape;102;p2">
            <a:extLst>
              <a:ext uri="{FF2B5EF4-FFF2-40B4-BE49-F238E27FC236}">
                <a16:creationId xmlns:a16="http://schemas.microsoft.com/office/drawing/2014/main" id="{35C2C409-A21C-154C-8AC1-DE26F5E0E54B}"/>
              </a:ext>
            </a:extLst>
          </p:cNvPr>
          <p:cNvSpPr txBox="1">
            <a:spLocks noGrp="1"/>
          </p:cNvSpPr>
          <p:nvPr>
            <p:ph type="title" idx="4294967295"/>
          </p:nvPr>
        </p:nvSpPr>
        <p:spPr>
          <a:xfrm>
            <a:off x="243904" y="177331"/>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MARKET SEGMENTATION</a:t>
            </a:r>
            <a:endParaRPr sz="3200" b="1" dirty="0">
              <a:solidFill>
                <a:schemeClr val="accent1"/>
              </a:solidFill>
              <a:latin typeface="+mj-lt"/>
              <a:ea typeface="Arial"/>
              <a:cs typeface="Arial"/>
              <a:sym typeface="Arial"/>
            </a:endParaRPr>
          </a:p>
        </p:txBody>
      </p:sp>
    </p:spTree>
    <p:extLst>
      <p:ext uri="{BB962C8B-B14F-4D97-AF65-F5344CB8AC3E}">
        <p14:creationId xmlns:p14="http://schemas.microsoft.com/office/powerpoint/2010/main" val="149161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CA60EE7C-1A46-0A43-A700-55A208C92DE2}"/>
              </a:ext>
            </a:extLst>
          </p:cNvPr>
          <p:cNvPicPr>
            <a:picLocks noChangeAspect="1"/>
          </p:cNvPicPr>
          <p:nvPr/>
        </p:nvPicPr>
        <p:blipFill rotWithShape="1">
          <a:blip r:embed="rId3"/>
          <a:srcRect t="1769"/>
          <a:stretch/>
        </p:blipFill>
        <p:spPr>
          <a:xfrm>
            <a:off x="2587490" y="965318"/>
            <a:ext cx="7017020" cy="5864102"/>
          </a:xfrm>
          <a:prstGeom prst="rect">
            <a:avLst/>
          </a:prstGeom>
        </p:spPr>
      </p:pic>
      <p:sp>
        <p:nvSpPr>
          <p:cNvPr id="8" name="Google Shape;102;p2">
            <a:extLst>
              <a:ext uri="{FF2B5EF4-FFF2-40B4-BE49-F238E27FC236}">
                <a16:creationId xmlns:a16="http://schemas.microsoft.com/office/drawing/2014/main" id="{7A5DB707-BBF2-8644-A6CD-E5DE4C81A973}"/>
              </a:ext>
            </a:extLst>
          </p:cNvPr>
          <p:cNvSpPr txBox="1">
            <a:spLocks noGrp="1"/>
          </p:cNvSpPr>
          <p:nvPr>
            <p:ph type="title" idx="4294967295"/>
          </p:nvPr>
        </p:nvSpPr>
        <p:spPr>
          <a:xfrm>
            <a:off x="243904" y="261804"/>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MARKET SEGMENTATION</a:t>
            </a:r>
            <a:endParaRPr sz="3200" b="1" dirty="0">
              <a:solidFill>
                <a:schemeClr val="accent1"/>
              </a:solidFill>
              <a:latin typeface="+mn-lt"/>
              <a:ea typeface="Arial"/>
              <a:cs typeface="Arial"/>
              <a:sym typeface="Arial"/>
            </a:endParaRPr>
          </a:p>
        </p:txBody>
      </p:sp>
    </p:spTree>
    <p:extLst>
      <p:ext uri="{BB962C8B-B14F-4D97-AF65-F5344CB8AC3E}">
        <p14:creationId xmlns:p14="http://schemas.microsoft.com/office/powerpoint/2010/main" val="810476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Diagram, timeline&#10;&#10;Description automatically generated">
            <a:extLst>
              <a:ext uri="{FF2B5EF4-FFF2-40B4-BE49-F238E27FC236}">
                <a16:creationId xmlns:a16="http://schemas.microsoft.com/office/drawing/2014/main" id="{021F5C01-A773-A345-AB94-0531BD21CC41}"/>
              </a:ext>
            </a:extLst>
          </p:cNvPr>
          <p:cNvPicPr>
            <a:picLocks noChangeAspect="1"/>
          </p:cNvPicPr>
          <p:nvPr/>
        </p:nvPicPr>
        <p:blipFill>
          <a:blip r:embed="rId3"/>
          <a:stretch>
            <a:fillRect/>
          </a:stretch>
        </p:blipFill>
        <p:spPr>
          <a:xfrm>
            <a:off x="1598119" y="824684"/>
            <a:ext cx="8713722" cy="5797847"/>
          </a:xfrm>
          <a:prstGeom prst="rect">
            <a:avLst/>
          </a:prstGeom>
        </p:spPr>
      </p:pic>
      <p:sp>
        <p:nvSpPr>
          <p:cNvPr id="8" name="Google Shape;102;p2">
            <a:extLst>
              <a:ext uri="{FF2B5EF4-FFF2-40B4-BE49-F238E27FC236}">
                <a16:creationId xmlns:a16="http://schemas.microsoft.com/office/drawing/2014/main" id="{C307C21C-42F6-3149-AF67-1A747920DA04}"/>
              </a:ext>
            </a:extLst>
          </p:cNvPr>
          <p:cNvSpPr txBox="1">
            <a:spLocks noGrp="1"/>
          </p:cNvSpPr>
          <p:nvPr>
            <p:ph type="title" idx="4294967295"/>
          </p:nvPr>
        </p:nvSpPr>
        <p:spPr>
          <a:xfrm>
            <a:off x="26652"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MARKET SEGMENTATION FACTORS</a:t>
            </a:r>
            <a:endParaRPr sz="3200" b="1" dirty="0">
              <a:solidFill>
                <a:schemeClr val="accent1"/>
              </a:solidFill>
              <a:latin typeface="+mj-lt"/>
              <a:ea typeface="Arial"/>
              <a:cs typeface="Arial"/>
              <a:sym typeface="Arial"/>
            </a:endParaRPr>
          </a:p>
        </p:txBody>
      </p:sp>
    </p:spTree>
    <p:extLst>
      <p:ext uri="{BB962C8B-B14F-4D97-AF65-F5344CB8AC3E}">
        <p14:creationId xmlns:p14="http://schemas.microsoft.com/office/powerpoint/2010/main" val="166862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171F1F3E-F4ED-2E4E-8F67-EEFF2778FE15}"/>
              </a:ext>
            </a:extLst>
          </p:cNvPr>
          <p:cNvPicPr>
            <a:picLocks noChangeAspect="1"/>
          </p:cNvPicPr>
          <p:nvPr/>
        </p:nvPicPr>
        <p:blipFill rotWithShape="1">
          <a:blip r:embed="rId3"/>
          <a:srcRect l="28076" t="10369" r="31274" b="8935"/>
          <a:stretch/>
        </p:blipFill>
        <p:spPr>
          <a:xfrm>
            <a:off x="894841" y="1014396"/>
            <a:ext cx="4990801" cy="5523530"/>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C74DF033-6E44-C649-B6E4-32CD74FEA6EE}"/>
              </a:ext>
            </a:extLst>
          </p:cNvPr>
          <p:cNvPicPr>
            <a:picLocks noChangeAspect="1"/>
          </p:cNvPicPr>
          <p:nvPr/>
        </p:nvPicPr>
        <p:blipFill>
          <a:blip r:embed="rId4"/>
          <a:stretch>
            <a:fillRect/>
          </a:stretch>
        </p:blipFill>
        <p:spPr>
          <a:xfrm>
            <a:off x="6461755" y="1014396"/>
            <a:ext cx="4990801" cy="5588502"/>
          </a:xfrm>
          <a:prstGeom prst="rect">
            <a:avLst/>
          </a:prstGeom>
        </p:spPr>
      </p:pic>
      <p:sp>
        <p:nvSpPr>
          <p:cNvPr id="9" name="Google Shape;102;p2">
            <a:extLst>
              <a:ext uri="{FF2B5EF4-FFF2-40B4-BE49-F238E27FC236}">
                <a16:creationId xmlns:a16="http://schemas.microsoft.com/office/drawing/2014/main" id="{216237CD-CF1B-294E-9920-F8D0517E3CCC}"/>
              </a:ext>
            </a:extLst>
          </p:cNvPr>
          <p:cNvSpPr txBox="1">
            <a:spLocks noGrp="1"/>
          </p:cNvSpPr>
          <p:nvPr>
            <p:ph type="title" idx="4294967295"/>
          </p:nvPr>
        </p:nvSpPr>
        <p:spPr>
          <a:xfrm>
            <a:off x="335343"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MARKET SEGMENTATION FACTORS</a:t>
            </a:r>
            <a:endParaRPr sz="3200" b="1" dirty="0">
              <a:solidFill>
                <a:schemeClr val="accent1"/>
              </a:solidFill>
              <a:latin typeface="+mj-lt"/>
              <a:ea typeface="Arial"/>
              <a:cs typeface="Arial"/>
              <a:sym typeface="Arial"/>
            </a:endParaRPr>
          </a:p>
        </p:txBody>
      </p:sp>
    </p:spTree>
    <p:extLst>
      <p:ext uri="{BB962C8B-B14F-4D97-AF65-F5344CB8AC3E}">
        <p14:creationId xmlns:p14="http://schemas.microsoft.com/office/powerpoint/2010/main" val="736220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DBFF08-A4C7-4B75-B288-2528015E86DD}"/>
              </a:ext>
            </a:extLst>
          </p:cNvPr>
          <p:cNvSpPr>
            <a:spLocks noGrp="1"/>
          </p:cNvSpPr>
          <p:nvPr>
            <p:ph type="ctrTitle"/>
          </p:nvPr>
        </p:nvSpPr>
        <p:spPr/>
        <p:txBody>
          <a:bodyPr/>
          <a:lstStyle/>
          <a:p>
            <a:r>
              <a:rPr lang="en-US" dirty="0">
                <a:solidFill>
                  <a:schemeClr val="accent1"/>
                </a:solidFill>
              </a:rPr>
              <a:t>Zoom Chat and Q&amp;A Box</a:t>
            </a:r>
          </a:p>
        </p:txBody>
      </p:sp>
      <p:sp>
        <p:nvSpPr>
          <p:cNvPr id="2" name="TextBox 1">
            <a:extLst>
              <a:ext uri="{FF2B5EF4-FFF2-40B4-BE49-F238E27FC236}">
                <a16:creationId xmlns:a16="http://schemas.microsoft.com/office/drawing/2014/main" id="{44363E06-5D0F-9344-9EAD-BEBF3F023717}"/>
              </a:ext>
            </a:extLst>
          </p:cNvPr>
          <p:cNvSpPr txBox="1"/>
          <p:nvPr/>
        </p:nvSpPr>
        <p:spPr>
          <a:xfrm>
            <a:off x="2438440" y="6063849"/>
            <a:ext cx="573872" cy="216639"/>
          </a:xfrm>
          <a:prstGeom prst="rect">
            <a:avLst/>
          </a:prstGeom>
          <a:noFill/>
        </p:spPr>
        <p:txBody>
          <a:bodyPr wrap="non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10" name="Google Shape;104;p2">
            <a:extLst>
              <a:ext uri="{FF2B5EF4-FFF2-40B4-BE49-F238E27FC236}">
                <a16:creationId xmlns:a16="http://schemas.microsoft.com/office/drawing/2014/main" id="{88346A9E-69C1-904F-B04D-F8283493F3F4}"/>
              </a:ext>
            </a:extLst>
          </p:cNvPr>
          <p:cNvPicPr preferRelativeResize="0"/>
          <p:nvPr/>
        </p:nvPicPr>
        <p:blipFill rotWithShape="1">
          <a:blip r:embed="rId3">
            <a:alphaModFix/>
          </a:blip>
          <a:srcRect l="12319" t="3205" r="13770" b="65249"/>
          <a:stretch/>
        </p:blipFill>
        <p:spPr>
          <a:xfrm>
            <a:off x="246295" y="1377866"/>
            <a:ext cx="9098965" cy="2051134"/>
          </a:xfrm>
          <a:prstGeom prst="rect">
            <a:avLst/>
          </a:prstGeom>
          <a:noFill/>
          <a:ln>
            <a:noFill/>
          </a:ln>
        </p:spPr>
      </p:pic>
      <p:sp>
        <p:nvSpPr>
          <p:cNvPr id="11" name="Google Shape;105;p2">
            <a:extLst>
              <a:ext uri="{FF2B5EF4-FFF2-40B4-BE49-F238E27FC236}">
                <a16:creationId xmlns:a16="http://schemas.microsoft.com/office/drawing/2014/main" id="{EA7247CA-D393-7C4B-A2F0-4A7D175B14B1}"/>
              </a:ext>
            </a:extLst>
          </p:cNvPr>
          <p:cNvSpPr/>
          <p:nvPr/>
        </p:nvSpPr>
        <p:spPr>
          <a:xfrm>
            <a:off x="6553195" y="3274535"/>
            <a:ext cx="5520889" cy="2897633"/>
          </a:xfrm>
          <a:prstGeom prst="wedgeRoundRectCallout">
            <a:avLst>
              <a:gd name="adj1" fmla="val -39669"/>
              <a:gd name="adj2" fmla="val 66885"/>
              <a:gd name="adj3" fmla="val 16667"/>
            </a:avLst>
          </a:prstGeom>
          <a:solidFill>
            <a:srgbClr val="00BE6D"/>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285750" marR="0" lvl="0" indent="-285750" algn="ctr" rtl="0">
              <a:spcBef>
                <a:spcPts val="0"/>
              </a:spcBef>
              <a:spcAft>
                <a:spcPts val="0"/>
              </a:spcAft>
              <a:buClr>
                <a:schemeClr val="lt1"/>
              </a:buClr>
              <a:buSzPts val="3200"/>
              <a:buFont typeface="Arial"/>
              <a:buChar char="•"/>
            </a:pPr>
            <a:r>
              <a:rPr lang="en-US" sz="2800" dirty="0">
                <a:solidFill>
                  <a:schemeClr val="lt1"/>
                </a:solidFill>
                <a:ea typeface="Arial"/>
                <a:cs typeface="Arial"/>
                <a:sym typeface="Arial"/>
              </a:rPr>
              <a:t>Please type your questions in the Q&amp;A box</a:t>
            </a:r>
            <a:br>
              <a:rPr lang="en-US" sz="2800" dirty="0">
                <a:solidFill>
                  <a:schemeClr val="lt1"/>
                </a:solidFill>
                <a:ea typeface="Arial"/>
                <a:cs typeface="Arial"/>
                <a:sym typeface="Arial"/>
              </a:rPr>
            </a:br>
            <a:endParaRPr lang="en-US" sz="2800" dirty="0">
              <a:solidFill>
                <a:schemeClr val="lt1"/>
              </a:solidFill>
              <a:ea typeface="Arial"/>
              <a:cs typeface="Arial"/>
              <a:sym typeface="Arial"/>
            </a:endParaRPr>
          </a:p>
          <a:p>
            <a:pPr marL="285750" marR="0" lvl="0" indent="-285750" algn="ctr" rtl="0">
              <a:spcBef>
                <a:spcPts val="0"/>
              </a:spcBef>
              <a:spcAft>
                <a:spcPts val="0"/>
              </a:spcAft>
              <a:buClr>
                <a:schemeClr val="lt1"/>
              </a:buClr>
              <a:buSzPts val="3200"/>
              <a:buFont typeface="Arial"/>
              <a:buChar char="•"/>
            </a:pPr>
            <a:r>
              <a:rPr lang="en-US" sz="2800" dirty="0">
                <a:solidFill>
                  <a:schemeClr val="lt1"/>
                </a:solidFill>
              </a:rPr>
              <a:t>Also, ongoing discussion in the Chat</a:t>
            </a:r>
            <a:endParaRPr sz="2800" dirty="0"/>
          </a:p>
        </p:txBody>
      </p:sp>
      <p:sp>
        <p:nvSpPr>
          <p:cNvPr id="12" name="Google Shape;106;p2">
            <a:extLst>
              <a:ext uri="{FF2B5EF4-FFF2-40B4-BE49-F238E27FC236}">
                <a16:creationId xmlns:a16="http://schemas.microsoft.com/office/drawing/2014/main" id="{3B605C17-78B7-9146-88A9-F7F0FFA035F7}"/>
              </a:ext>
            </a:extLst>
          </p:cNvPr>
          <p:cNvSpPr txBox="1"/>
          <p:nvPr/>
        </p:nvSpPr>
        <p:spPr>
          <a:xfrm>
            <a:off x="243904" y="3429000"/>
            <a:ext cx="5967489"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ea typeface="Arial"/>
                <a:cs typeface="Arial"/>
                <a:sym typeface="Arial"/>
              </a:rPr>
              <a:t>Please enter your questions in the Q&amp;A box. We’ll answer these in the Q&amp;A and stop from time to time to bring these to the broader attention of the class</a:t>
            </a:r>
            <a:endParaRPr dirty="0"/>
          </a:p>
          <a:p>
            <a:pPr marL="0" marR="0" lvl="0" indent="0" algn="just" rtl="0">
              <a:spcBef>
                <a:spcPts val="0"/>
              </a:spcBef>
              <a:spcAft>
                <a:spcPts val="0"/>
              </a:spcAft>
              <a:buNone/>
            </a:pPr>
            <a:endParaRPr sz="2000" dirty="0">
              <a:ea typeface="Arial"/>
              <a:cs typeface="Arial"/>
              <a:sym typeface="Arial"/>
            </a:endParaRPr>
          </a:p>
          <a:p>
            <a:pPr marL="0" marR="0" lvl="0" indent="0" algn="just" rtl="0">
              <a:spcBef>
                <a:spcPts val="0"/>
              </a:spcBef>
              <a:spcAft>
                <a:spcPts val="0"/>
              </a:spcAft>
              <a:buNone/>
            </a:pPr>
            <a:r>
              <a:rPr lang="en-US" sz="2000" dirty="0">
                <a:ea typeface="Arial"/>
                <a:cs typeface="Arial"/>
                <a:sym typeface="Arial"/>
              </a:rPr>
              <a:t>Please enter your response in the ‘Chat box.’ Before you send it, please make sure that your response goes  to ‘Everyone’</a:t>
            </a:r>
            <a:endParaRPr dirty="0"/>
          </a:p>
          <a:p>
            <a:pPr marL="0" marR="0" lvl="0" indent="0" algn="just" rtl="0">
              <a:spcBef>
                <a:spcPts val="0"/>
              </a:spcBef>
              <a:spcAft>
                <a:spcPts val="0"/>
              </a:spcAft>
              <a:buNone/>
            </a:pPr>
            <a:endParaRPr sz="2000" dirty="0">
              <a:solidFill>
                <a:srgbClr val="408191"/>
              </a:solidFill>
              <a:latin typeface="Arial"/>
              <a:ea typeface="Arial"/>
              <a:cs typeface="Arial"/>
              <a:sym typeface="Arial"/>
            </a:endParaRPr>
          </a:p>
        </p:txBody>
      </p:sp>
    </p:spTree>
    <p:extLst>
      <p:ext uri="{BB962C8B-B14F-4D97-AF65-F5344CB8AC3E}">
        <p14:creationId xmlns:p14="http://schemas.microsoft.com/office/powerpoint/2010/main" val="365277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22949"/>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Understanding Market Structure &amp; Opportunity</a:t>
            </a:r>
            <a:endParaRPr sz="3200" b="1" dirty="0">
              <a:solidFill>
                <a:schemeClr val="accent1"/>
              </a:solidFill>
              <a:latin typeface="+mn-lt"/>
              <a:ea typeface="Arial"/>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3" name="Picture 2">
            <a:extLst>
              <a:ext uri="{FF2B5EF4-FFF2-40B4-BE49-F238E27FC236}">
                <a16:creationId xmlns:a16="http://schemas.microsoft.com/office/drawing/2014/main" id="{4E9AE3E4-0E7D-7418-C864-D473893A9D38}"/>
              </a:ext>
            </a:extLst>
          </p:cNvPr>
          <p:cNvPicPr>
            <a:picLocks noChangeAspect="1"/>
          </p:cNvPicPr>
          <p:nvPr/>
        </p:nvPicPr>
        <p:blipFill>
          <a:blip r:embed="rId3"/>
          <a:stretch>
            <a:fillRect/>
          </a:stretch>
        </p:blipFill>
        <p:spPr>
          <a:xfrm>
            <a:off x="975415" y="593322"/>
            <a:ext cx="10881241" cy="6018116"/>
          </a:xfrm>
          <a:prstGeom prst="rect">
            <a:avLst/>
          </a:prstGeom>
        </p:spPr>
      </p:pic>
    </p:spTree>
    <p:extLst>
      <p:ext uri="{BB962C8B-B14F-4D97-AF65-F5344CB8AC3E}">
        <p14:creationId xmlns:p14="http://schemas.microsoft.com/office/powerpoint/2010/main" val="28718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22949"/>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Understanding Market Structure &amp; Opportunity</a:t>
            </a:r>
            <a:endParaRPr sz="3200" b="1" dirty="0">
              <a:solidFill>
                <a:schemeClr val="accent1"/>
              </a:solidFill>
              <a:latin typeface="+mn-lt"/>
              <a:ea typeface="Arial"/>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2" name="Picture 1">
            <a:extLst>
              <a:ext uri="{FF2B5EF4-FFF2-40B4-BE49-F238E27FC236}">
                <a16:creationId xmlns:a16="http://schemas.microsoft.com/office/drawing/2014/main" id="{36D4D199-E81F-7FEF-0D59-87B84DDAD196}"/>
              </a:ext>
            </a:extLst>
          </p:cNvPr>
          <p:cNvPicPr>
            <a:picLocks noChangeAspect="1"/>
          </p:cNvPicPr>
          <p:nvPr/>
        </p:nvPicPr>
        <p:blipFill>
          <a:blip r:embed="rId3"/>
          <a:stretch>
            <a:fillRect/>
          </a:stretch>
        </p:blipFill>
        <p:spPr>
          <a:xfrm>
            <a:off x="499956" y="868708"/>
            <a:ext cx="11692044" cy="5341542"/>
          </a:xfrm>
          <a:prstGeom prst="rect">
            <a:avLst/>
          </a:prstGeom>
        </p:spPr>
      </p:pic>
    </p:spTree>
    <p:extLst>
      <p:ext uri="{BB962C8B-B14F-4D97-AF65-F5344CB8AC3E}">
        <p14:creationId xmlns:p14="http://schemas.microsoft.com/office/powerpoint/2010/main" val="3258158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883977" y="227834"/>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IN" sz="3200" dirty="0">
                <a:solidFill>
                  <a:schemeClr val="accent1"/>
                </a:solidFill>
                <a:latin typeface="+mn-lt"/>
                <a:cs typeface="Arial"/>
              </a:rPr>
              <a:t>Segmentation – Executive MBA from ISB</a:t>
            </a:r>
            <a:endParaRPr lang="en-US" sz="3200" dirty="0">
              <a:solidFill>
                <a:schemeClr val="accent1"/>
              </a:solidFill>
              <a:latin typeface="+mn-lt"/>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3" name="Picture 2">
            <a:extLst>
              <a:ext uri="{FF2B5EF4-FFF2-40B4-BE49-F238E27FC236}">
                <a16:creationId xmlns:a16="http://schemas.microsoft.com/office/drawing/2014/main" id="{6C9428E6-A363-A204-8DCF-710A21621483}"/>
              </a:ext>
            </a:extLst>
          </p:cNvPr>
          <p:cNvPicPr>
            <a:picLocks noChangeAspect="1"/>
          </p:cNvPicPr>
          <p:nvPr/>
        </p:nvPicPr>
        <p:blipFill>
          <a:blip r:embed="rId3"/>
          <a:stretch>
            <a:fillRect/>
          </a:stretch>
        </p:blipFill>
        <p:spPr>
          <a:xfrm>
            <a:off x="341296" y="960147"/>
            <a:ext cx="11850704" cy="5714342"/>
          </a:xfrm>
          <a:prstGeom prst="rect">
            <a:avLst/>
          </a:prstGeom>
        </p:spPr>
      </p:pic>
    </p:spTree>
    <p:extLst>
      <p:ext uri="{BB962C8B-B14F-4D97-AF65-F5344CB8AC3E}">
        <p14:creationId xmlns:p14="http://schemas.microsoft.com/office/powerpoint/2010/main" val="103283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883977" y="227834"/>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IN" sz="3200" dirty="0">
                <a:solidFill>
                  <a:schemeClr val="accent1"/>
                </a:solidFill>
                <a:latin typeface="+mn-lt"/>
                <a:cs typeface="Arial"/>
              </a:rPr>
              <a:t>Targeting</a:t>
            </a:r>
            <a:endParaRPr lang="en-US" sz="3200" dirty="0">
              <a:solidFill>
                <a:schemeClr val="accent1"/>
              </a:solidFill>
              <a:latin typeface="+mn-lt"/>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2" name="Picture 1">
            <a:extLst>
              <a:ext uri="{FF2B5EF4-FFF2-40B4-BE49-F238E27FC236}">
                <a16:creationId xmlns:a16="http://schemas.microsoft.com/office/drawing/2014/main" id="{5DEAED75-87A4-AAEB-5847-51B5E40829FE}"/>
              </a:ext>
            </a:extLst>
          </p:cNvPr>
          <p:cNvPicPr>
            <a:picLocks noChangeAspect="1"/>
          </p:cNvPicPr>
          <p:nvPr/>
        </p:nvPicPr>
        <p:blipFill>
          <a:blip r:embed="rId3"/>
          <a:stretch>
            <a:fillRect/>
          </a:stretch>
        </p:blipFill>
        <p:spPr>
          <a:xfrm>
            <a:off x="944313" y="1051587"/>
            <a:ext cx="11247687" cy="5578580"/>
          </a:xfrm>
          <a:prstGeom prst="rect">
            <a:avLst/>
          </a:prstGeom>
        </p:spPr>
      </p:pic>
    </p:spTree>
    <p:extLst>
      <p:ext uri="{BB962C8B-B14F-4D97-AF65-F5344CB8AC3E}">
        <p14:creationId xmlns:p14="http://schemas.microsoft.com/office/powerpoint/2010/main" val="331534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883977" y="227834"/>
            <a:ext cx="1042404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IN" sz="3200" dirty="0">
                <a:solidFill>
                  <a:schemeClr val="accent1"/>
                </a:solidFill>
                <a:latin typeface="+mn-lt"/>
                <a:cs typeface="Arial"/>
              </a:rPr>
              <a:t>Positioning-Targeted Customers</a:t>
            </a:r>
            <a:endParaRPr lang="en-US" sz="3200" dirty="0">
              <a:solidFill>
                <a:schemeClr val="accent1"/>
              </a:solidFill>
              <a:latin typeface="+mn-lt"/>
              <a:cs typeface="Arial"/>
              <a:sym typeface="Arial"/>
            </a:endParaRPr>
          </a:p>
        </p:txBody>
      </p:sp>
      <p:sp>
        <p:nvSpPr>
          <p:cNvPr id="5" name="TextBox 4">
            <a:extLst>
              <a:ext uri="{FF2B5EF4-FFF2-40B4-BE49-F238E27FC236}">
                <a16:creationId xmlns:a16="http://schemas.microsoft.com/office/drawing/2014/main" id="{07A8BCC4-E590-5103-FDEF-D927C20E619E}"/>
              </a:ext>
            </a:extLst>
          </p:cNvPr>
          <p:cNvSpPr txBox="1"/>
          <p:nvPr/>
        </p:nvSpPr>
        <p:spPr>
          <a:xfrm>
            <a:off x="609660" y="1600220"/>
            <a:ext cx="2377414" cy="1463024"/>
          </a:xfrm>
          <a:prstGeom prst="rect">
            <a:avLst/>
          </a:prstGeom>
          <a:noFill/>
        </p:spPr>
        <p:txBody>
          <a:bodyPr wrap="squar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3" name="Picture 2">
            <a:extLst>
              <a:ext uri="{FF2B5EF4-FFF2-40B4-BE49-F238E27FC236}">
                <a16:creationId xmlns:a16="http://schemas.microsoft.com/office/drawing/2014/main" id="{20EC3871-7869-B3FC-47C9-BA8152F4DC20}"/>
              </a:ext>
            </a:extLst>
          </p:cNvPr>
          <p:cNvPicPr>
            <a:picLocks noChangeAspect="1"/>
          </p:cNvPicPr>
          <p:nvPr/>
        </p:nvPicPr>
        <p:blipFill>
          <a:blip r:embed="rId3"/>
          <a:stretch>
            <a:fillRect/>
          </a:stretch>
        </p:blipFill>
        <p:spPr>
          <a:xfrm>
            <a:off x="647002" y="1175543"/>
            <a:ext cx="11118216" cy="2653954"/>
          </a:xfrm>
          <a:prstGeom prst="rect">
            <a:avLst/>
          </a:prstGeom>
        </p:spPr>
      </p:pic>
      <p:pic>
        <p:nvPicPr>
          <p:cNvPr id="4" name="Picture 3">
            <a:extLst>
              <a:ext uri="{FF2B5EF4-FFF2-40B4-BE49-F238E27FC236}">
                <a16:creationId xmlns:a16="http://schemas.microsoft.com/office/drawing/2014/main" id="{12057211-C3F9-5BB0-9D4D-67FA275DB775}"/>
              </a:ext>
            </a:extLst>
          </p:cNvPr>
          <p:cNvPicPr>
            <a:picLocks noChangeAspect="1"/>
          </p:cNvPicPr>
          <p:nvPr/>
        </p:nvPicPr>
        <p:blipFill>
          <a:blip r:embed="rId4"/>
          <a:stretch>
            <a:fillRect/>
          </a:stretch>
        </p:blipFill>
        <p:spPr>
          <a:xfrm>
            <a:off x="2987074" y="3714730"/>
            <a:ext cx="5956300" cy="3086100"/>
          </a:xfrm>
          <a:prstGeom prst="rect">
            <a:avLst/>
          </a:prstGeom>
        </p:spPr>
      </p:pic>
    </p:spTree>
    <p:extLst>
      <p:ext uri="{BB962C8B-B14F-4D97-AF65-F5344CB8AC3E}">
        <p14:creationId xmlns:p14="http://schemas.microsoft.com/office/powerpoint/2010/main" val="520052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Google Shape;102;p2">
            <a:extLst>
              <a:ext uri="{FF2B5EF4-FFF2-40B4-BE49-F238E27FC236}">
                <a16:creationId xmlns:a16="http://schemas.microsoft.com/office/drawing/2014/main" id="{216237CD-CF1B-294E-9920-F8D0517E3CCC}"/>
              </a:ext>
            </a:extLst>
          </p:cNvPr>
          <p:cNvSpPr txBox="1">
            <a:spLocks noGrp="1"/>
          </p:cNvSpPr>
          <p:nvPr>
            <p:ph type="title" idx="4294967295"/>
          </p:nvPr>
        </p:nvSpPr>
        <p:spPr>
          <a:xfrm>
            <a:off x="335343"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Market Segmentation Quiz </a:t>
            </a:r>
            <a:r>
              <a:rPr lang="en-US" sz="3200" dirty="0">
                <a:solidFill>
                  <a:schemeClr val="accent1"/>
                </a:solidFill>
                <a:latin typeface="+mj-lt"/>
                <a:ea typeface="Arial"/>
                <a:cs typeface="Arial"/>
                <a:sym typeface="Arial"/>
              </a:rPr>
              <a:t>1</a:t>
            </a:r>
            <a:endParaRPr sz="3200" b="1" dirty="0">
              <a:solidFill>
                <a:schemeClr val="accent1"/>
              </a:solidFill>
              <a:latin typeface="+mj-lt"/>
              <a:ea typeface="Arial"/>
              <a:cs typeface="Arial"/>
              <a:sym typeface="Arial"/>
            </a:endParaRPr>
          </a:p>
        </p:txBody>
      </p:sp>
      <p:pic>
        <p:nvPicPr>
          <p:cNvPr id="2" name="Picture 1">
            <a:extLst>
              <a:ext uri="{FF2B5EF4-FFF2-40B4-BE49-F238E27FC236}">
                <a16:creationId xmlns:a16="http://schemas.microsoft.com/office/drawing/2014/main" id="{DE37896F-C610-2B44-6893-DACF1F233CF9}"/>
              </a:ext>
            </a:extLst>
          </p:cNvPr>
          <p:cNvPicPr>
            <a:picLocks noChangeAspect="1"/>
          </p:cNvPicPr>
          <p:nvPr/>
        </p:nvPicPr>
        <p:blipFill>
          <a:blip r:embed="rId3"/>
          <a:stretch>
            <a:fillRect/>
          </a:stretch>
        </p:blipFill>
        <p:spPr>
          <a:xfrm>
            <a:off x="1939114" y="1154638"/>
            <a:ext cx="8911714" cy="5383288"/>
          </a:xfrm>
          <a:prstGeom prst="rect">
            <a:avLst/>
          </a:prstGeom>
        </p:spPr>
      </p:pic>
      <p:sp>
        <p:nvSpPr>
          <p:cNvPr id="4" name="Rectangle 3">
            <a:extLst>
              <a:ext uri="{FF2B5EF4-FFF2-40B4-BE49-F238E27FC236}">
                <a16:creationId xmlns:a16="http://schemas.microsoft.com/office/drawing/2014/main" id="{CBFC2BDC-62E1-A841-3120-7C5C1DB2CD80}"/>
              </a:ext>
            </a:extLst>
          </p:cNvPr>
          <p:cNvSpPr/>
          <p:nvPr/>
        </p:nvSpPr>
        <p:spPr>
          <a:xfrm>
            <a:off x="2529879" y="3846282"/>
            <a:ext cx="8320949" cy="822951"/>
          </a:xfrm>
          <a:prstGeom prst="rect">
            <a:avLst/>
          </a:prstGeom>
          <a:noFill/>
          <a:ln w="2222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74168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Google Shape;102;p2">
            <a:extLst>
              <a:ext uri="{FF2B5EF4-FFF2-40B4-BE49-F238E27FC236}">
                <a16:creationId xmlns:a16="http://schemas.microsoft.com/office/drawing/2014/main" id="{216237CD-CF1B-294E-9920-F8D0517E3CCC}"/>
              </a:ext>
            </a:extLst>
          </p:cNvPr>
          <p:cNvSpPr txBox="1">
            <a:spLocks noGrp="1"/>
          </p:cNvSpPr>
          <p:nvPr>
            <p:ph type="title" idx="4294967295"/>
          </p:nvPr>
        </p:nvSpPr>
        <p:spPr>
          <a:xfrm>
            <a:off x="335343"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Market Segmentation Quiz 2</a:t>
            </a:r>
            <a:endParaRPr sz="3200" b="1" dirty="0">
              <a:solidFill>
                <a:schemeClr val="accent1"/>
              </a:solidFill>
              <a:latin typeface="+mj-lt"/>
              <a:ea typeface="Arial"/>
              <a:cs typeface="Arial"/>
              <a:sym typeface="Arial"/>
            </a:endParaRPr>
          </a:p>
        </p:txBody>
      </p:sp>
      <p:pic>
        <p:nvPicPr>
          <p:cNvPr id="2" name="Picture 1">
            <a:extLst>
              <a:ext uri="{FF2B5EF4-FFF2-40B4-BE49-F238E27FC236}">
                <a16:creationId xmlns:a16="http://schemas.microsoft.com/office/drawing/2014/main" id="{1FBDE66D-F373-DED9-BBE4-91571C4183A6}"/>
              </a:ext>
            </a:extLst>
          </p:cNvPr>
          <p:cNvPicPr>
            <a:picLocks noChangeAspect="1"/>
          </p:cNvPicPr>
          <p:nvPr/>
        </p:nvPicPr>
        <p:blipFill>
          <a:blip r:embed="rId3"/>
          <a:stretch>
            <a:fillRect/>
          </a:stretch>
        </p:blipFill>
        <p:spPr>
          <a:xfrm>
            <a:off x="1066855" y="1084890"/>
            <a:ext cx="9509656" cy="4983354"/>
          </a:xfrm>
          <a:prstGeom prst="rect">
            <a:avLst/>
          </a:prstGeom>
        </p:spPr>
      </p:pic>
      <p:sp>
        <p:nvSpPr>
          <p:cNvPr id="4" name="Rectangle 3">
            <a:extLst>
              <a:ext uri="{FF2B5EF4-FFF2-40B4-BE49-F238E27FC236}">
                <a16:creationId xmlns:a16="http://schemas.microsoft.com/office/drawing/2014/main" id="{E4D60E37-F729-36B4-ED89-D156B40927C1}"/>
              </a:ext>
            </a:extLst>
          </p:cNvPr>
          <p:cNvSpPr/>
          <p:nvPr/>
        </p:nvSpPr>
        <p:spPr>
          <a:xfrm>
            <a:off x="1432611" y="1783098"/>
            <a:ext cx="9143900" cy="731512"/>
          </a:xfrm>
          <a:prstGeom prst="rect">
            <a:avLst/>
          </a:prstGeom>
          <a:noFill/>
          <a:ln w="2222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50024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Google Shape;102;p2">
            <a:extLst>
              <a:ext uri="{FF2B5EF4-FFF2-40B4-BE49-F238E27FC236}">
                <a16:creationId xmlns:a16="http://schemas.microsoft.com/office/drawing/2014/main" id="{216237CD-CF1B-294E-9920-F8D0517E3CCC}"/>
              </a:ext>
            </a:extLst>
          </p:cNvPr>
          <p:cNvSpPr txBox="1">
            <a:spLocks noGrp="1"/>
          </p:cNvSpPr>
          <p:nvPr>
            <p:ph type="title" idx="4294967295"/>
          </p:nvPr>
        </p:nvSpPr>
        <p:spPr>
          <a:xfrm>
            <a:off x="335343"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Market Segmentation Quiz </a:t>
            </a:r>
            <a:r>
              <a:rPr lang="en-US" sz="3200" dirty="0">
                <a:solidFill>
                  <a:schemeClr val="accent1"/>
                </a:solidFill>
                <a:latin typeface="+mj-lt"/>
                <a:ea typeface="Arial"/>
                <a:cs typeface="Arial"/>
                <a:sym typeface="Arial"/>
              </a:rPr>
              <a:t>3</a:t>
            </a:r>
            <a:endParaRPr sz="3200" b="1" dirty="0">
              <a:solidFill>
                <a:schemeClr val="accent1"/>
              </a:solidFill>
              <a:latin typeface="+mj-lt"/>
              <a:ea typeface="Arial"/>
              <a:cs typeface="Arial"/>
              <a:sym typeface="Arial"/>
            </a:endParaRPr>
          </a:p>
        </p:txBody>
      </p:sp>
      <p:pic>
        <p:nvPicPr>
          <p:cNvPr id="3" name="Picture 2">
            <a:extLst>
              <a:ext uri="{FF2B5EF4-FFF2-40B4-BE49-F238E27FC236}">
                <a16:creationId xmlns:a16="http://schemas.microsoft.com/office/drawing/2014/main" id="{799355D1-2715-F021-EFF8-E20457159ABE}"/>
              </a:ext>
            </a:extLst>
          </p:cNvPr>
          <p:cNvPicPr>
            <a:picLocks noChangeAspect="1"/>
          </p:cNvPicPr>
          <p:nvPr/>
        </p:nvPicPr>
        <p:blipFill>
          <a:blip r:embed="rId3"/>
          <a:stretch>
            <a:fillRect/>
          </a:stretch>
        </p:blipFill>
        <p:spPr>
          <a:xfrm>
            <a:off x="1706928" y="1143025"/>
            <a:ext cx="8549589" cy="5057503"/>
          </a:xfrm>
          <a:prstGeom prst="rect">
            <a:avLst/>
          </a:prstGeom>
        </p:spPr>
      </p:pic>
      <p:sp>
        <p:nvSpPr>
          <p:cNvPr id="5" name="Rectangle 4">
            <a:extLst>
              <a:ext uri="{FF2B5EF4-FFF2-40B4-BE49-F238E27FC236}">
                <a16:creationId xmlns:a16="http://schemas.microsoft.com/office/drawing/2014/main" id="{4E6A38A6-5689-3EAF-5C5E-E36B1991A22D}"/>
              </a:ext>
            </a:extLst>
          </p:cNvPr>
          <p:cNvSpPr/>
          <p:nvPr/>
        </p:nvSpPr>
        <p:spPr>
          <a:xfrm>
            <a:off x="1889806" y="5257780"/>
            <a:ext cx="8320949" cy="822951"/>
          </a:xfrm>
          <a:prstGeom prst="rect">
            <a:avLst/>
          </a:prstGeom>
          <a:noFill/>
          <a:ln w="2222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60541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Google Shape;102;p2">
            <a:extLst>
              <a:ext uri="{FF2B5EF4-FFF2-40B4-BE49-F238E27FC236}">
                <a16:creationId xmlns:a16="http://schemas.microsoft.com/office/drawing/2014/main" id="{216237CD-CF1B-294E-9920-F8D0517E3CCC}"/>
              </a:ext>
            </a:extLst>
          </p:cNvPr>
          <p:cNvSpPr txBox="1">
            <a:spLocks noGrp="1"/>
          </p:cNvSpPr>
          <p:nvPr>
            <p:ph type="title" idx="4294967295"/>
          </p:nvPr>
        </p:nvSpPr>
        <p:spPr>
          <a:xfrm>
            <a:off x="335343" y="320074"/>
            <a:ext cx="1185665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Market Segmentation Quiz 4</a:t>
            </a:r>
            <a:endParaRPr sz="3200" b="1" dirty="0">
              <a:solidFill>
                <a:schemeClr val="accent1"/>
              </a:solidFill>
              <a:latin typeface="+mj-lt"/>
              <a:ea typeface="Arial"/>
              <a:cs typeface="Arial"/>
              <a:sym typeface="Arial"/>
            </a:endParaRPr>
          </a:p>
        </p:txBody>
      </p:sp>
      <p:pic>
        <p:nvPicPr>
          <p:cNvPr id="3" name="Picture 2">
            <a:extLst>
              <a:ext uri="{FF2B5EF4-FFF2-40B4-BE49-F238E27FC236}">
                <a16:creationId xmlns:a16="http://schemas.microsoft.com/office/drawing/2014/main" id="{F2C4DF3C-6AE4-C4BC-5121-7442235F335F}"/>
              </a:ext>
            </a:extLst>
          </p:cNvPr>
          <p:cNvPicPr>
            <a:picLocks noChangeAspect="1"/>
          </p:cNvPicPr>
          <p:nvPr/>
        </p:nvPicPr>
        <p:blipFill>
          <a:blip r:embed="rId3"/>
          <a:stretch>
            <a:fillRect/>
          </a:stretch>
        </p:blipFill>
        <p:spPr>
          <a:xfrm>
            <a:off x="1449587" y="1118297"/>
            <a:ext cx="9628168" cy="5419629"/>
          </a:xfrm>
          <a:prstGeom prst="rect">
            <a:avLst/>
          </a:prstGeom>
        </p:spPr>
      </p:pic>
      <p:sp>
        <p:nvSpPr>
          <p:cNvPr id="5" name="Rectangle 4">
            <a:extLst>
              <a:ext uri="{FF2B5EF4-FFF2-40B4-BE49-F238E27FC236}">
                <a16:creationId xmlns:a16="http://schemas.microsoft.com/office/drawing/2014/main" id="{762869CF-D5E0-1F30-C75F-B54C160988A5}"/>
              </a:ext>
            </a:extLst>
          </p:cNvPr>
          <p:cNvSpPr/>
          <p:nvPr/>
        </p:nvSpPr>
        <p:spPr>
          <a:xfrm>
            <a:off x="1706928" y="2697488"/>
            <a:ext cx="9418217" cy="731512"/>
          </a:xfrm>
          <a:prstGeom prst="rect">
            <a:avLst/>
          </a:prstGeom>
          <a:noFill/>
          <a:ln w="2222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381124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973C59-1A79-96D1-DF42-BD295105ACF1}"/>
              </a:ext>
            </a:extLst>
          </p:cNvPr>
          <p:cNvPicPr>
            <a:picLocks noChangeAspect="1"/>
          </p:cNvPicPr>
          <p:nvPr/>
        </p:nvPicPr>
        <p:blipFill>
          <a:blip r:embed="rId3"/>
          <a:stretch>
            <a:fillRect/>
          </a:stretch>
        </p:blipFill>
        <p:spPr>
          <a:xfrm>
            <a:off x="2209799" y="1051585"/>
            <a:ext cx="8915346" cy="5896317"/>
          </a:xfrm>
          <a:prstGeom prst="rect">
            <a:avLst/>
          </a:prstGeom>
        </p:spPr>
      </p:pic>
      <p:sp>
        <p:nvSpPr>
          <p:cNvPr id="4" name="TextBox 3">
            <a:extLst>
              <a:ext uri="{FF2B5EF4-FFF2-40B4-BE49-F238E27FC236}">
                <a16:creationId xmlns:a16="http://schemas.microsoft.com/office/drawing/2014/main" id="{1473C3A0-A87F-EC56-3383-2DFAAEE6A0DF}"/>
              </a:ext>
            </a:extLst>
          </p:cNvPr>
          <p:cNvSpPr txBox="1"/>
          <p:nvPr/>
        </p:nvSpPr>
        <p:spPr>
          <a:xfrm>
            <a:off x="1889806" y="272946"/>
            <a:ext cx="6766486" cy="584775"/>
          </a:xfrm>
          <a:prstGeom prst="rect">
            <a:avLst/>
          </a:prstGeom>
          <a:noFill/>
        </p:spPr>
        <p:txBody>
          <a:bodyPr wrap="square">
            <a:spAutoFit/>
          </a:bodyPr>
          <a:lstStyle/>
          <a:p>
            <a:r>
              <a:rPr lang="en-US" sz="3200" b="1" dirty="0">
                <a:solidFill>
                  <a:schemeClr val="accent1"/>
                </a:solidFill>
                <a:latin typeface="+mj-lt"/>
                <a:ea typeface="Arial"/>
                <a:cs typeface="Arial"/>
                <a:sym typeface="Arial"/>
              </a:rPr>
              <a:t>Market Segmentation Quiz 5</a:t>
            </a:r>
            <a:endParaRPr lang="en-US" sz="3200" dirty="0"/>
          </a:p>
        </p:txBody>
      </p:sp>
    </p:spTree>
    <p:extLst>
      <p:ext uri="{BB962C8B-B14F-4D97-AF65-F5344CB8AC3E}">
        <p14:creationId xmlns:p14="http://schemas.microsoft.com/office/powerpoint/2010/main" val="241176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txBox="1">
            <a:spLocks noGrp="1"/>
          </p:cNvSpPr>
          <p:nvPr>
            <p:ph type="title"/>
          </p:nvPr>
        </p:nvSpPr>
        <p:spPr>
          <a:xfrm>
            <a:off x="701099" y="642498"/>
            <a:ext cx="347599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rgbClr val="00BE6D"/>
                </a:solidFill>
                <a:latin typeface="+mj-lt"/>
                <a:ea typeface="Arial"/>
                <a:cs typeface="Arial"/>
                <a:sym typeface="Arial"/>
              </a:rPr>
              <a:t>AGENDA</a:t>
            </a:r>
            <a:endParaRPr sz="3200" b="1" dirty="0">
              <a:solidFill>
                <a:srgbClr val="00BE6D"/>
              </a:solidFill>
              <a:latin typeface="+mj-lt"/>
              <a:ea typeface="Arial"/>
              <a:cs typeface="Arial"/>
              <a:sym typeface="Arial"/>
            </a:endParaRPr>
          </a:p>
        </p:txBody>
      </p:sp>
      <p:sp>
        <p:nvSpPr>
          <p:cNvPr id="115" name="Google Shape;115;p3"/>
          <p:cNvSpPr txBox="1"/>
          <p:nvPr/>
        </p:nvSpPr>
        <p:spPr>
          <a:xfrm>
            <a:off x="705621" y="1474903"/>
            <a:ext cx="7381461" cy="424727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Module Review</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2400" b="1" dirty="0"/>
              <a:t>Additional Resources</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err="1">
                <a:ea typeface="Arial"/>
                <a:cs typeface="Arial"/>
                <a:sym typeface="Arial"/>
              </a:rPr>
              <a:t>Programme</a:t>
            </a:r>
            <a:r>
              <a:rPr lang="en-US" sz="2400" b="1" dirty="0">
                <a:ea typeface="Arial"/>
                <a:cs typeface="Arial"/>
                <a:sym typeface="Arial"/>
              </a:rPr>
              <a:t> Schedule</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Next Week</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Q&amp;A</a:t>
            </a:r>
            <a:endParaRPr sz="2400" b="1"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a:stretch/>
        </p:blipFill>
        <p:spPr>
          <a:xfrm>
            <a:off x="6297287" y="1520976"/>
            <a:ext cx="3673646" cy="2334653"/>
          </a:xfrm>
          <a:prstGeom prst="rect">
            <a:avLst/>
          </a:prstGeom>
          <a:noFill/>
          <a:ln w="76200" cap="flat" cmpd="sng">
            <a:solidFill>
              <a:schemeClr val="lt1"/>
            </a:solidFill>
            <a:prstDash val="solid"/>
            <a:round/>
            <a:headEnd type="none" w="sm" len="sm"/>
            <a:tailEnd type="none" w="sm" len="sm"/>
          </a:ln>
        </p:spPr>
      </p:pic>
      <p:pic>
        <p:nvPicPr>
          <p:cNvPr id="117" name="Google Shape;117;p3" descr="Indian School of Business - Latest News in Telugu, Photos, Videos, Today  Telugu News on Indian School of Business | Sakshi"/>
          <p:cNvPicPr preferRelativeResize="0"/>
          <p:nvPr/>
        </p:nvPicPr>
        <p:blipFill rotWithShape="1">
          <a:blip r:embed="rId4">
            <a:alphaModFix/>
          </a:blip>
          <a:srcRect/>
          <a:stretch/>
        </p:blipFill>
        <p:spPr>
          <a:xfrm>
            <a:off x="8199097" y="3337561"/>
            <a:ext cx="3467595" cy="2179123"/>
          </a:xfrm>
          <a:prstGeom prst="rect">
            <a:avLst/>
          </a:prstGeom>
          <a:noFill/>
          <a:ln w="76200" cap="flat" cmpd="sng">
            <a:solidFill>
              <a:schemeClr val="lt1"/>
            </a:solidFill>
            <a:prstDash val="solid"/>
            <a:round/>
            <a:headEnd type="none" w="sm" len="sm"/>
            <a:tailEnd type="none" w="sm" len="sm"/>
          </a:ln>
        </p:spPr>
      </p:pic>
      <p:pic>
        <p:nvPicPr>
          <p:cNvPr id="118" name="Google Shape;118;p3" descr="Poets&amp;amp;Quants | ISB May Be The Most Interesting B-School In The World"/>
          <p:cNvPicPr preferRelativeResize="0"/>
          <p:nvPr/>
        </p:nvPicPr>
        <p:blipFill rotWithShape="1">
          <a:blip r:embed="rId5">
            <a:alphaModFix/>
          </a:blip>
          <a:srcRect/>
          <a:stretch/>
        </p:blipFill>
        <p:spPr>
          <a:xfrm>
            <a:off x="6198927" y="4762051"/>
            <a:ext cx="3086129" cy="1944647"/>
          </a:xfrm>
          <a:prstGeom prst="rect">
            <a:avLst/>
          </a:prstGeom>
          <a:noFill/>
          <a:ln w="762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3198980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228635"/>
            <a:ext cx="95519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CUSTOMER PERSONA</a:t>
            </a:r>
            <a:endParaRPr sz="3200" b="1" dirty="0">
              <a:solidFill>
                <a:schemeClr val="accent1"/>
              </a:solidFill>
              <a:latin typeface="+mn-lt"/>
              <a:ea typeface="Arial"/>
              <a:cs typeface="Arial"/>
              <a:sym typeface="Arial"/>
            </a:endParaRPr>
          </a:p>
        </p:txBody>
      </p:sp>
      <p:pic>
        <p:nvPicPr>
          <p:cNvPr id="4" name="Picture 3" descr="Diagram&#10;&#10;Description automatically generated">
            <a:extLst>
              <a:ext uri="{FF2B5EF4-FFF2-40B4-BE49-F238E27FC236}">
                <a16:creationId xmlns:a16="http://schemas.microsoft.com/office/drawing/2014/main" id="{074A2785-1448-9240-8DAB-14AF52DCE227}"/>
              </a:ext>
            </a:extLst>
          </p:cNvPr>
          <p:cNvPicPr>
            <a:picLocks noChangeAspect="1"/>
          </p:cNvPicPr>
          <p:nvPr/>
        </p:nvPicPr>
        <p:blipFill rotWithShape="1">
          <a:blip r:embed="rId3"/>
          <a:srcRect t="4376" b="7725"/>
          <a:stretch/>
        </p:blipFill>
        <p:spPr>
          <a:xfrm>
            <a:off x="2487498" y="810045"/>
            <a:ext cx="7217004" cy="5830748"/>
          </a:xfrm>
          <a:prstGeom prst="rect">
            <a:avLst/>
          </a:prstGeom>
        </p:spPr>
      </p:pic>
    </p:spTree>
    <p:extLst>
      <p:ext uri="{BB962C8B-B14F-4D97-AF65-F5344CB8AC3E}">
        <p14:creationId xmlns:p14="http://schemas.microsoft.com/office/powerpoint/2010/main" val="483312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DC77544-A519-5E41-948F-D1ACC591F775}"/>
              </a:ext>
            </a:extLst>
          </p:cNvPr>
          <p:cNvPicPr>
            <a:picLocks noChangeAspect="1"/>
          </p:cNvPicPr>
          <p:nvPr/>
        </p:nvPicPr>
        <p:blipFill rotWithShape="1">
          <a:blip r:embed="rId3"/>
          <a:srcRect t="1532" r="2231" b="5772"/>
          <a:stretch/>
        </p:blipFill>
        <p:spPr>
          <a:xfrm>
            <a:off x="3375460" y="811746"/>
            <a:ext cx="5441079" cy="5862148"/>
          </a:xfrm>
          <a:prstGeom prst="rect">
            <a:avLst/>
          </a:prstGeom>
        </p:spPr>
      </p:pic>
      <p:sp>
        <p:nvSpPr>
          <p:cNvPr id="8" name="Google Shape;102;p2">
            <a:extLst>
              <a:ext uri="{FF2B5EF4-FFF2-40B4-BE49-F238E27FC236}">
                <a16:creationId xmlns:a16="http://schemas.microsoft.com/office/drawing/2014/main" id="{72F858C8-E790-8449-A1E4-02A79FCC9402}"/>
              </a:ext>
            </a:extLst>
          </p:cNvPr>
          <p:cNvSpPr txBox="1">
            <a:spLocks noGrp="1"/>
          </p:cNvSpPr>
          <p:nvPr>
            <p:ph type="title" idx="4294967295"/>
          </p:nvPr>
        </p:nvSpPr>
        <p:spPr>
          <a:xfrm>
            <a:off x="335343" y="184106"/>
            <a:ext cx="95519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CUSTOMER PERSONA</a:t>
            </a:r>
            <a:endParaRPr sz="3200" b="1" dirty="0">
              <a:solidFill>
                <a:schemeClr val="accent1"/>
              </a:solidFill>
              <a:latin typeface="+mj-lt"/>
              <a:ea typeface="Arial"/>
              <a:cs typeface="Arial"/>
              <a:sym typeface="Arial"/>
            </a:endParaRPr>
          </a:p>
        </p:txBody>
      </p:sp>
    </p:spTree>
    <p:extLst>
      <p:ext uri="{BB962C8B-B14F-4D97-AF65-F5344CB8AC3E}">
        <p14:creationId xmlns:p14="http://schemas.microsoft.com/office/powerpoint/2010/main" val="172703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7E3DB2E-8F6C-DE4B-9CD5-310C31F15017}"/>
              </a:ext>
            </a:extLst>
          </p:cNvPr>
          <p:cNvPicPr>
            <a:picLocks noChangeAspect="1"/>
          </p:cNvPicPr>
          <p:nvPr/>
        </p:nvPicPr>
        <p:blipFill rotWithShape="1">
          <a:blip r:embed="rId3"/>
          <a:srcRect t="14911" b="9805"/>
          <a:stretch/>
        </p:blipFill>
        <p:spPr>
          <a:xfrm>
            <a:off x="883977" y="1143025"/>
            <a:ext cx="11099309" cy="5015642"/>
          </a:xfrm>
          <a:prstGeom prst="rect">
            <a:avLst/>
          </a:prstGeom>
        </p:spPr>
      </p:pic>
      <p:sp>
        <p:nvSpPr>
          <p:cNvPr id="102" name="Google Shape;102;p2"/>
          <p:cNvSpPr txBox="1">
            <a:spLocks noGrp="1"/>
          </p:cNvSpPr>
          <p:nvPr>
            <p:ph type="title" idx="4294967295"/>
          </p:nvPr>
        </p:nvSpPr>
        <p:spPr>
          <a:xfrm>
            <a:off x="518221" y="327893"/>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a:t>
            </a:r>
            <a:r>
              <a:rPr lang="en-US" sz="3200" b="1" dirty="0">
                <a:solidFill>
                  <a:schemeClr val="accent1"/>
                </a:solidFill>
                <a:latin typeface="+mj-lt"/>
              </a:rPr>
              <a:t>3.3</a:t>
            </a:r>
            <a:r>
              <a:rPr lang="en-US" sz="3200" b="1" dirty="0">
                <a:solidFill>
                  <a:schemeClr val="accent1"/>
                </a:solidFill>
                <a:latin typeface="+mj-lt"/>
                <a:ea typeface="Arial"/>
                <a:cs typeface="Arial"/>
                <a:sym typeface="Arial"/>
              </a:rPr>
              <a:t>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616427" y="2423171"/>
            <a:ext cx="10881241" cy="277953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13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CB38050-851C-0043-8F31-3542228A7E7E}"/>
              </a:ext>
            </a:extLst>
          </p:cNvPr>
          <p:cNvPicPr>
            <a:picLocks noChangeAspect="1"/>
          </p:cNvPicPr>
          <p:nvPr/>
        </p:nvPicPr>
        <p:blipFill>
          <a:blip r:embed="rId3"/>
          <a:stretch>
            <a:fillRect/>
          </a:stretch>
        </p:blipFill>
        <p:spPr>
          <a:xfrm>
            <a:off x="165589" y="1879113"/>
            <a:ext cx="11860821" cy="3284535"/>
          </a:xfrm>
          <a:prstGeom prst="rect">
            <a:avLst/>
          </a:prstGeom>
        </p:spPr>
      </p:pic>
      <p:sp>
        <p:nvSpPr>
          <p:cNvPr id="102" name="Google Shape;102;p2"/>
          <p:cNvSpPr txBox="1">
            <a:spLocks noGrp="1"/>
          </p:cNvSpPr>
          <p:nvPr>
            <p:ph type="title" idx="4294967295"/>
          </p:nvPr>
        </p:nvSpPr>
        <p:spPr>
          <a:xfrm>
            <a:off x="293190" y="320074"/>
            <a:ext cx="673607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ASSIGNMENT </a:t>
            </a:r>
            <a:r>
              <a:rPr lang="en-US" sz="3200" b="1" dirty="0">
                <a:solidFill>
                  <a:schemeClr val="accent1"/>
                </a:solidFill>
                <a:latin typeface="+mn-lt"/>
              </a:rPr>
              <a:t>3.3</a:t>
            </a:r>
            <a:r>
              <a:rPr lang="en-US" sz="3200" b="1" dirty="0">
                <a:solidFill>
                  <a:schemeClr val="accent1"/>
                </a:solidFill>
                <a:latin typeface="+mn-lt"/>
                <a:ea typeface="Arial"/>
                <a:cs typeface="Arial"/>
                <a:sym typeface="Arial"/>
              </a:rPr>
              <a:t> SUBMISSION</a:t>
            </a:r>
            <a:endParaRPr sz="3200" b="1" dirty="0">
              <a:solidFill>
                <a:schemeClr val="accent1"/>
              </a:solidFill>
              <a:latin typeface="+mn-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74251" y="2188028"/>
            <a:ext cx="11746688" cy="181443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344E018-5E8E-9D4B-BB5C-3BD2630A0182}"/>
              </a:ext>
            </a:extLst>
          </p:cNvPr>
          <p:cNvSpPr/>
          <p:nvPr/>
        </p:nvSpPr>
        <p:spPr>
          <a:xfrm>
            <a:off x="293190" y="4575819"/>
            <a:ext cx="3889065" cy="587829"/>
          </a:xfrm>
          <a:prstGeom prst="roundRect">
            <a:avLst/>
          </a:prstGeom>
          <a:noFill/>
          <a:ln w="38100">
            <a:solidFill>
              <a:srgbClr val="00BE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07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3A389A2-E94B-1E11-3343-566282C3C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719" y="828725"/>
            <a:ext cx="5710562" cy="5989292"/>
          </a:xfrm>
          <a:prstGeom prst="rect">
            <a:avLst/>
          </a:prstGeom>
        </p:spPr>
      </p:pic>
      <p:sp>
        <p:nvSpPr>
          <p:cNvPr id="102" name="Google Shape;102;p2"/>
          <p:cNvSpPr txBox="1">
            <a:spLocks noGrp="1"/>
          </p:cNvSpPr>
          <p:nvPr>
            <p:ph type="title" idx="4294967295"/>
          </p:nvPr>
        </p:nvSpPr>
        <p:spPr>
          <a:xfrm>
            <a:off x="471427" y="25072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a:t>
            </a:r>
            <a:r>
              <a:rPr lang="en-US" sz="3200" b="1" dirty="0">
                <a:solidFill>
                  <a:schemeClr val="accent1"/>
                </a:solidFill>
                <a:latin typeface="+mj-lt"/>
              </a:rPr>
              <a:t>3.3</a:t>
            </a:r>
            <a:r>
              <a:rPr lang="en-US" sz="3200" b="1" dirty="0">
                <a:solidFill>
                  <a:schemeClr val="accent1"/>
                </a:solidFill>
                <a:latin typeface="+mj-lt"/>
                <a:ea typeface="Arial"/>
                <a:cs typeface="Arial"/>
                <a:sym typeface="Arial"/>
              </a:rPr>
              <a:t> RUBRIC</a:t>
            </a:r>
            <a:endParaRPr sz="3200" b="1" dirty="0">
              <a:solidFill>
                <a:schemeClr val="accent1"/>
              </a:solidFill>
              <a:latin typeface="+mj-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3185652" y="1325903"/>
            <a:ext cx="898690" cy="4663389"/>
          </a:xfrm>
          <a:prstGeom prst="roundRect">
            <a:avLst/>
          </a:prstGeom>
          <a:noFill/>
          <a:ln w="38100">
            <a:solidFill>
              <a:srgbClr val="00BE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84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24400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ASSIGNMENT DISCUSSION</a:t>
            </a:r>
            <a:endParaRPr sz="3200" b="1" dirty="0">
              <a:solidFill>
                <a:schemeClr val="accent1"/>
              </a:solidFill>
              <a:latin typeface="+mn-lt"/>
              <a:ea typeface="Arial"/>
              <a:cs typeface="Arial"/>
              <a:sym typeface="Arial"/>
            </a:endParaRPr>
          </a:p>
        </p:txBody>
      </p:sp>
      <p:sp>
        <p:nvSpPr>
          <p:cNvPr id="3" name="TextBox 2">
            <a:extLst>
              <a:ext uri="{FF2B5EF4-FFF2-40B4-BE49-F238E27FC236}">
                <a16:creationId xmlns:a16="http://schemas.microsoft.com/office/drawing/2014/main" id="{45B60674-B743-774C-B11E-BEEB60090A07}"/>
              </a:ext>
            </a:extLst>
          </p:cNvPr>
          <p:cNvSpPr txBox="1"/>
          <p:nvPr/>
        </p:nvSpPr>
        <p:spPr>
          <a:xfrm>
            <a:off x="1219220" y="1234464"/>
            <a:ext cx="9753560" cy="452431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n-lt"/>
              </a:rPr>
              <a:t>Usage of fields in the template</a:t>
            </a:r>
            <a:br>
              <a:rPr lang="en-US" sz="3200" dirty="0">
                <a:latin typeface="+mn-lt"/>
              </a:rPr>
            </a:br>
            <a:endParaRPr lang="en-US" sz="3200" dirty="0">
              <a:latin typeface="+mn-lt"/>
            </a:endParaRPr>
          </a:p>
          <a:p>
            <a:pPr marL="457200" indent="-457200">
              <a:buFont typeface="Arial" panose="020B0604020202020204" pitchFamily="34" charset="0"/>
              <a:buChar char="•"/>
            </a:pPr>
            <a:r>
              <a:rPr lang="en-US" sz="3200" dirty="0">
                <a:latin typeface="+mn-lt"/>
              </a:rPr>
              <a:t>Detailing of personal traits</a:t>
            </a:r>
            <a:br>
              <a:rPr lang="en-US" sz="3200" dirty="0">
                <a:latin typeface="+mn-lt"/>
              </a:rPr>
            </a:br>
            <a:endParaRPr lang="en-US" sz="3200" dirty="0">
              <a:latin typeface="+mn-lt"/>
            </a:endParaRPr>
          </a:p>
          <a:p>
            <a:pPr marL="457200" indent="-457200">
              <a:buFont typeface="Arial" panose="020B0604020202020204" pitchFamily="34" charset="0"/>
              <a:buChar char="•"/>
            </a:pPr>
            <a:r>
              <a:rPr lang="en-US" sz="3200" dirty="0">
                <a:latin typeface="+mn-lt"/>
              </a:rPr>
              <a:t>Goals and frustrations</a:t>
            </a:r>
            <a:br>
              <a:rPr lang="en-US" sz="3200" dirty="0">
                <a:latin typeface="+mn-lt"/>
              </a:rPr>
            </a:br>
            <a:endParaRPr lang="en-US" sz="3200" dirty="0">
              <a:latin typeface="+mn-lt"/>
            </a:endParaRPr>
          </a:p>
          <a:p>
            <a:pPr marL="457200" indent="-457200">
              <a:buFont typeface="Arial" panose="020B0604020202020204" pitchFamily="34" charset="0"/>
              <a:buChar char="•"/>
            </a:pPr>
            <a:r>
              <a:rPr lang="en-US" sz="3200" dirty="0">
                <a:latin typeface="+mn-lt"/>
              </a:rPr>
              <a:t>Bio section of the persona</a:t>
            </a:r>
            <a:br>
              <a:rPr lang="en-US" sz="3200" dirty="0">
                <a:latin typeface="+mn-lt"/>
              </a:rPr>
            </a:br>
            <a:endParaRPr lang="en-US" sz="3200" dirty="0">
              <a:latin typeface="+mn-lt"/>
            </a:endParaRPr>
          </a:p>
          <a:p>
            <a:pPr marL="457200" indent="-457200">
              <a:buFont typeface="Arial" panose="020B0604020202020204" pitchFamily="34" charset="0"/>
              <a:buChar char="•"/>
            </a:pPr>
            <a:r>
              <a:rPr lang="en-US" sz="3200" dirty="0">
                <a:latin typeface="+mn-lt"/>
              </a:rPr>
              <a:t>Brands and influencers</a:t>
            </a:r>
          </a:p>
        </p:txBody>
      </p:sp>
    </p:spTree>
    <p:extLst>
      <p:ext uri="{BB962C8B-B14F-4D97-AF65-F5344CB8AC3E}">
        <p14:creationId xmlns:p14="http://schemas.microsoft.com/office/powerpoint/2010/main" val="121346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159943"/>
            <a:ext cx="10863741"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Buyer/User/Customer Persona</a:t>
            </a:r>
            <a:endParaRPr sz="3200" b="1" dirty="0">
              <a:solidFill>
                <a:schemeClr val="accent1"/>
              </a:solidFill>
              <a:latin typeface="+mn-lt"/>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04C18B1D-E9FD-451B-EA8F-3F38412F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09" y="664553"/>
            <a:ext cx="10891132" cy="6047821"/>
          </a:xfrm>
          <a:prstGeom prst="rect">
            <a:avLst/>
          </a:prstGeom>
        </p:spPr>
      </p:pic>
    </p:spTree>
    <p:extLst>
      <p:ext uri="{BB962C8B-B14F-4D97-AF65-F5344CB8AC3E}">
        <p14:creationId xmlns:p14="http://schemas.microsoft.com/office/powerpoint/2010/main" val="1936973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178918"/>
            <a:ext cx="1103370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Buyer/User/Customer Persona</a:t>
            </a:r>
            <a:endParaRPr sz="3200" b="1" dirty="0">
              <a:solidFill>
                <a:schemeClr val="accent1"/>
              </a:solidFill>
              <a:latin typeface="+mn-lt"/>
              <a:ea typeface="Arial"/>
              <a:cs typeface="Arial"/>
              <a:sym typeface="Arial"/>
            </a:endParaRPr>
          </a:p>
        </p:txBody>
      </p:sp>
      <p:pic>
        <p:nvPicPr>
          <p:cNvPr id="6" name="Picture 5">
            <a:extLst>
              <a:ext uri="{FF2B5EF4-FFF2-40B4-BE49-F238E27FC236}">
                <a16:creationId xmlns:a16="http://schemas.microsoft.com/office/drawing/2014/main" id="{01D426CA-FCA5-0F41-8A40-1D3BFDAE2C33}"/>
              </a:ext>
            </a:extLst>
          </p:cNvPr>
          <p:cNvPicPr/>
          <p:nvPr/>
        </p:nvPicPr>
        <p:blipFill rotWithShape="1">
          <a:blip r:embed="rId3"/>
          <a:srcRect l="1569" t="2295" r="2122" b="3266"/>
          <a:stretch/>
        </p:blipFill>
        <p:spPr>
          <a:xfrm>
            <a:off x="909129" y="715489"/>
            <a:ext cx="10764650" cy="5949295"/>
          </a:xfrm>
          <a:prstGeom prst="rect">
            <a:avLst/>
          </a:prstGeom>
        </p:spPr>
      </p:pic>
    </p:spTree>
    <p:extLst>
      <p:ext uri="{BB962C8B-B14F-4D97-AF65-F5344CB8AC3E}">
        <p14:creationId xmlns:p14="http://schemas.microsoft.com/office/powerpoint/2010/main" val="753006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570523"/>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bg1"/>
                </a:solidFill>
              </a:rPr>
              <a:t>PERSONA NAME: Bill the Coach CTO </a:t>
            </a:r>
          </a:p>
        </p:txBody>
      </p:sp>
      <p:sp>
        <p:nvSpPr>
          <p:cNvPr id="6" name="Rectangle 5"/>
          <p:cNvSpPr/>
          <p:nvPr/>
        </p:nvSpPr>
        <p:spPr>
          <a:xfrm>
            <a:off x="0" y="570523"/>
            <a:ext cx="2899508" cy="3951601"/>
          </a:xfrm>
          <a:prstGeom prst="rect">
            <a:avLst/>
          </a:prstGeom>
          <a:solidFill>
            <a:srgbClr val="93C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Profile</a:t>
            </a:r>
            <a:endParaRPr lang="en-US" dirty="0">
              <a:solidFill>
                <a:schemeClr val="tx1"/>
              </a:solidFill>
            </a:endParaRPr>
          </a:p>
          <a:p>
            <a:endParaRPr lang="en-US" dirty="0">
              <a:solidFill>
                <a:schemeClr val="tx1"/>
              </a:solidFill>
            </a:endParaRPr>
          </a:p>
          <a:p>
            <a:pPr marL="171450" indent="-171450">
              <a:buFont typeface="Arial" panose="020B0604020202020204" pitchFamily="34" charset="0"/>
              <a:buChar char="•"/>
            </a:pPr>
            <a:r>
              <a:rPr lang="en-US" sz="1100" dirty="0">
                <a:solidFill>
                  <a:schemeClr val="tx1"/>
                </a:solidFill>
              </a:rPr>
              <a:t>Job title: IT Director</a:t>
            </a:r>
          </a:p>
          <a:p>
            <a:pPr marL="171450" indent="-171450">
              <a:buFont typeface="Arial" panose="020B0604020202020204" pitchFamily="34" charset="0"/>
              <a:buChar char="•"/>
            </a:pPr>
            <a:r>
              <a:rPr lang="en-US" sz="1100" dirty="0">
                <a:solidFill>
                  <a:schemeClr val="tx1"/>
                </a:solidFill>
              </a:rPr>
              <a:t>Job Role: overseeing technical operations, technology systems, IT Team</a:t>
            </a:r>
          </a:p>
          <a:p>
            <a:pPr marL="171450" indent="-171450">
              <a:buFont typeface="Arial" panose="020B0604020202020204" pitchFamily="34" charset="0"/>
              <a:buChar char="•"/>
            </a:pPr>
            <a:r>
              <a:rPr lang="en-US" sz="1100" dirty="0">
                <a:solidFill>
                  <a:schemeClr val="tx1"/>
                </a:solidFill>
              </a:rPr>
              <a:t>Responsibilities: maintaining operations and systems, eliminating security risks, manage IT team, increase user satisfaction, etc.</a:t>
            </a:r>
          </a:p>
          <a:p>
            <a:pPr marL="171450" indent="-171450">
              <a:buFont typeface="Arial" panose="020B0604020202020204" pitchFamily="34" charset="0"/>
              <a:buChar char="•"/>
            </a:pPr>
            <a:r>
              <a:rPr lang="en-US" sz="1100" dirty="0">
                <a:solidFill>
                  <a:schemeClr val="tx1"/>
                </a:solidFill>
              </a:rPr>
              <a:t>Age: 45</a:t>
            </a:r>
          </a:p>
          <a:p>
            <a:pPr marL="171450" indent="-171450">
              <a:buFont typeface="Arial" panose="020B0604020202020204" pitchFamily="34" charset="0"/>
              <a:buChar char="•"/>
            </a:pPr>
            <a:r>
              <a:rPr lang="en-US" sz="1100" dirty="0">
                <a:solidFill>
                  <a:schemeClr val="tx1"/>
                </a:solidFill>
              </a:rPr>
              <a:t>Education: Degree in Computer Science</a:t>
            </a:r>
          </a:p>
          <a:p>
            <a:pPr marL="171450" indent="-171450">
              <a:buFont typeface="Arial" panose="020B0604020202020204" pitchFamily="34" charset="0"/>
              <a:buChar char="•"/>
            </a:pPr>
            <a:r>
              <a:rPr lang="en-US" sz="1100" dirty="0">
                <a:solidFill>
                  <a:schemeClr val="tx1"/>
                </a:solidFill>
              </a:rPr>
              <a:t>Experience: 5 years as Director, 10 years as IT manager </a:t>
            </a:r>
          </a:p>
          <a:p>
            <a:pPr marL="171450" indent="-171450">
              <a:buFont typeface="Arial" panose="020B0604020202020204" pitchFamily="34" charset="0"/>
              <a:buChar char="•"/>
            </a:pPr>
            <a:r>
              <a:rPr lang="en-US" sz="1100" dirty="0">
                <a:solidFill>
                  <a:schemeClr val="tx1"/>
                </a:solidFill>
              </a:rPr>
              <a:t>Geography: United States</a:t>
            </a:r>
          </a:p>
          <a:p>
            <a:pPr marL="171450" indent="-171450">
              <a:buFont typeface="Arial" panose="020B0604020202020204" pitchFamily="34" charset="0"/>
              <a:buChar char="•"/>
            </a:pPr>
            <a:r>
              <a:rPr lang="en-US" sz="1100" dirty="0">
                <a:solidFill>
                  <a:schemeClr val="tx1"/>
                </a:solidFill>
              </a:rPr>
              <a:t>Size: 1000+ employees</a:t>
            </a:r>
          </a:p>
          <a:p>
            <a:endParaRPr lang="en-US" sz="1100" dirty="0">
              <a:solidFill>
                <a:schemeClr val="tx1"/>
              </a:solidFill>
            </a:endParaRPr>
          </a:p>
          <a:p>
            <a:endParaRPr lang="en-US" dirty="0">
              <a:solidFill>
                <a:schemeClr val="tx1"/>
              </a:solidFill>
            </a:endParaRPr>
          </a:p>
        </p:txBody>
      </p:sp>
      <p:sp>
        <p:nvSpPr>
          <p:cNvPr id="8" name="Rectangle 7"/>
          <p:cNvSpPr/>
          <p:nvPr/>
        </p:nvSpPr>
        <p:spPr>
          <a:xfrm>
            <a:off x="2896987" y="570523"/>
            <a:ext cx="2807582" cy="2218402"/>
          </a:xfrm>
          <a:prstGeom prst="rect">
            <a:avLst/>
          </a:prstGeom>
          <a:solidFill>
            <a:srgbClr val="FDD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Goals</a:t>
            </a:r>
          </a:p>
          <a:p>
            <a:pPr marL="171450" indent="-171450">
              <a:buFont typeface="Arial" panose="020B0604020202020204" pitchFamily="34" charset="0"/>
              <a:buChar char="•"/>
            </a:pPr>
            <a:r>
              <a:rPr lang="en-US" sz="1100" dirty="0">
                <a:solidFill>
                  <a:schemeClr val="tx1"/>
                </a:solidFill>
              </a:rPr>
              <a:t>Jobs to be Done – collaborate with local and remote teams; improve communications among mobile workforce</a:t>
            </a:r>
          </a:p>
          <a:p>
            <a:pPr marL="171450" indent="-171450">
              <a:buFont typeface="Arial" panose="020B0604020202020204" pitchFamily="34" charset="0"/>
              <a:buChar char="•"/>
            </a:pPr>
            <a:r>
              <a:rPr lang="en-US" sz="1100" dirty="0">
                <a:solidFill>
                  <a:schemeClr val="tx1"/>
                </a:solidFill>
              </a:rPr>
              <a:t>Success definition – improve team collaboration, meetings and productivity</a:t>
            </a:r>
          </a:p>
          <a:p>
            <a:pPr marL="171450" indent="-171450">
              <a:buFont typeface="Arial" panose="020B0604020202020204" pitchFamily="34" charset="0"/>
              <a:buChar char="•"/>
            </a:pPr>
            <a:r>
              <a:rPr lang="en-US" sz="1100" dirty="0">
                <a:solidFill>
                  <a:schemeClr val="tx1"/>
                </a:solidFill>
              </a:rPr>
              <a:t>Personal goals – bring more unity, creativity and cohesion to team meetings</a:t>
            </a:r>
          </a:p>
          <a:p>
            <a:pPr algn="ctr"/>
            <a:endParaRPr lang="en-US" sz="1100" b="1" dirty="0">
              <a:solidFill>
                <a:schemeClr val="tx1"/>
              </a:solidFill>
            </a:endParaRPr>
          </a:p>
        </p:txBody>
      </p:sp>
      <p:sp>
        <p:nvSpPr>
          <p:cNvPr id="9" name="Rectangle 8"/>
          <p:cNvSpPr/>
          <p:nvPr/>
        </p:nvSpPr>
        <p:spPr>
          <a:xfrm>
            <a:off x="5702048" y="570523"/>
            <a:ext cx="3019922" cy="2218402"/>
          </a:xfrm>
          <a:prstGeom prst="rect">
            <a:avLst/>
          </a:prstGeom>
          <a:solidFill>
            <a:srgbClr val="FDD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Challenges</a:t>
            </a:r>
            <a:endParaRPr lang="en-US" sz="1000" b="1" dirty="0">
              <a:solidFill>
                <a:schemeClr val="tx1"/>
              </a:solidFill>
            </a:endParaRPr>
          </a:p>
          <a:p>
            <a:pPr marL="171450" indent="-171450">
              <a:buFont typeface="Arial" panose="020B0604020202020204" pitchFamily="34" charset="0"/>
              <a:buChar char="•"/>
            </a:pPr>
            <a:r>
              <a:rPr lang="en-US" sz="1000" dirty="0">
                <a:solidFill>
                  <a:schemeClr val="tx1"/>
                </a:solidFill>
              </a:rPr>
              <a:t>Pain points – lack of team spirit, team feels disjointed because some members are remote; collaboration is episodic, not sustained</a:t>
            </a:r>
          </a:p>
          <a:p>
            <a:pPr marL="171450" indent="-171450">
              <a:buFont typeface="Arial" panose="020B0604020202020204" pitchFamily="34" charset="0"/>
              <a:buChar char="•"/>
            </a:pPr>
            <a:r>
              <a:rPr lang="en-US" sz="1000" dirty="0">
                <a:solidFill>
                  <a:schemeClr val="tx1"/>
                </a:solidFill>
              </a:rPr>
              <a:t>Worries – team is not united, effective or decisive; poor communications; </a:t>
            </a:r>
          </a:p>
          <a:p>
            <a:pPr marL="171450" indent="-171450">
              <a:buFont typeface="Arial" panose="020B0604020202020204" pitchFamily="34" charset="0"/>
              <a:buChar char="•"/>
            </a:pPr>
            <a:r>
              <a:rPr lang="en-US" sz="1000" dirty="0">
                <a:solidFill>
                  <a:schemeClr val="tx1"/>
                </a:solidFill>
              </a:rPr>
              <a:t>Time Wasters -  team conflicts, lack of participation, tech fails</a:t>
            </a:r>
          </a:p>
          <a:p>
            <a:pPr algn="ctr"/>
            <a:endParaRPr lang="en-US" sz="1000" b="1" dirty="0">
              <a:solidFill>
                <a:schemeClr val="tx1"/>
              </a:solidFill>
            </a:endParaRPr>
          </a:p>
        </p:txBody>
      </p:sp>
      <p:sp>
        <p:nvSpPr>
          <p:cNvPr id="10" name="Rectangle 9"/>
          <p:cNvSpPr/>
          <p:nvPr/>
        </p:nvSpPr>
        <p:spPr>
          <a:xfrm>
            <a:off x="8715946" y="570523"/>
            <a:ext cx="3476054" cy="2218403"/>
          </a:xfrm>
          <a:prstGeom prst="rect">
            <a:avLst/>
          </a:prstGeom>
          <a:solidFill>
            <a:srgbClr val="FDD5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Objections</a:t>
            </a:r>
          </a:p>
          <a:p>
            <a:pPr marL="171450" indent="-171450">
              <a:buFont typeface="Arial" panose="020B0604020202020204" pitchFamily="34" charset="0"/>
              <a:buChar char="•"/>
            </a:pPr>
            <a:r>
              <a:rPr lang="en-US" sz="1100" dirty="0">
                <a:solidFill>
                  <a:schemeClr val="tx1"/>
                </a:solidFill>
              </a:rPr>
              <a:t>Why they don’t buy – too expensive; value prop is unclear; </a:t>
            </a:r>
          </a:p>
          <a:p>
            <a:pPr marL="171450" indent="-171450">
              <a:buFont typeface="Arial" panose="020B0604020202020204" pitchFamily="34" charset="0"/>
              <a:buChar char="•"/>
            </a:pPr>
            <a:r>
              <a:rPr lang="en-US" sz="1100" dirty="0">
                <a:solidFill>
                  <a:schemeClr val="tx1"/>
                </a:solidFill>
              </a:rPr>
              <a:t>Why they don’t like us – previous version didn’t work well</a:t>
            </a:r>
          </a:p>
          <a:p>
            <a:pPr marL="171450" indent="-171450">
              <a:buFont typeface="Arial" panose="020B0604020202020204" pitchFamily="34" charset="0"/>
              <a:buChar char="•"/>
            </a:pPr>
            <a:r>
              <a:rPr lang="en-US" sz="1100" dirty="0">
                <a:solidFill>
                  <a:schemeClr val="tx1"/>
                </a:solidFill>
              </a:rPr>
              <a:t>Why they don’t need us – there are other collaboration solutions in the market</a:t>
            </a:r>
          </a:p>
          <a:p>
            <a:pPr marL="171450" indent="-171450">
              <a:buFont typeface="Arial" panose="020B0604020202020204" pitchFamily="34" charset="0"/>
              <a:buChar char="•"/>
            </a:pPr>
            <a:r>
              <a:rPr lang="en-US" sz="1100" dirty="0">
                <a:solidFill>
                  <a:schemeClr val="tx1"/>
                </a:solidFill>
              </a:rPr>
              <a:t>Why they have inertia – doesn’t have the budget; higher-ups prefer another product or do not believe Surface Hub 2 can deliver on promises</a:t>
            </a:r>
          </a:p>
          <a:p>
            <a:pPr algn="ctr"/>
            <a:endParaRPr lang="en-US" sz="1100" b="1" dirty="0">
              <a:solidFill>
                <a:schemeClr val="tx1"/>
              </a:solidFill>
            </a:endParaRPr>
          </a:p>
        </p:txBody>
      </p:sp>
      <p:sp>
        <p:nvSpPr>
          <p:cNvPr id="11" name="Rectangle 10"/>
          <p:cNvSpPr/>
          <p:nvPr/>
        </p:nvSpPr>
        <p:spPr>
          <a:xfrm>
            <a:off x="2897648" y="2788926"/>
            <a:ext cx="4025852" cy="1733197"/>
          </a:xfrm>
          <a:prstGeom prst="rect">
            <a:avLst/>
          </a:prstGeom>
          <a:solidFill>
            <a:srgbClr val="C3D6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Personality</a:t>
            </a:r>
          </a:p>
          <a:p>
            <a:pPr marL="171450" indent="-171450">
              <a:buFont typeface="Arial" panose="020B0604020202020204" pitchFamily="34" charset="0"/>
              <a:buChar char="•"/>
            </a:pPr>
            <a:r>
              <a:rPr lang="en-US" sz="1100" dirty="0">
                <a:solidFill>
                  <a:schemeClr val="tx1"/>
                </a:solidFill>
              </a:rPr>
              <a:t>Demeanor – pleasant, confident and has a positive, professional attitude</a:t>
            </a:r>
          </a:p>
          <a:p>
            <a:pPr marL="171450" indent="-171450">
              <a:buFont typeface="Arial" panose="020B0604020202020204" pitchFamily="34" charset="0"/>
              <a:buChar char="•"/>
            </a:pPr>
            <a:r>
              <a:rPr lang="en-US" sz="1100" dirty="0">
                <a:solidFill>
                  <a:schemeClr val="tx1"/>
                </a:solidFill>
              </a:rPr>
              <a:t>Personality traits – sociable, energetic, decisive, a good speaker</a:t>
            </a:r>
          </a:p>
          <a:p>
            <a:pPr marL="171450" indent="-171450">
              <a:buFont typeface="Arial" panose="020B0604020202020204" pitchFamily="34" charset="0"/>
              <a:buChar char="•"/>
            </a:pPr>
            <a:r>
              <a:rPr lang="en-US" sz="1100" dirty="0">
                <a:solidFill>
                  <a:schemeClr val="tx1"/>
                </a:solidFill>
              </a:rPr>
              <a:t>Values – hard work, integrity, and discipline</a:t>
            </a:r>
          </a:p>
          <a:p>
            <a:endParaRPr lang="en-US" sz="1100" dirty="0">
              <a:solidFill>
                <a:schemeClr val="tx1"/>
              </a:solidFill>
            </a:endParaRPr>
          </a:p>
        </p:txBody>
      </p:sp>
      <p:sp>
        <p:nvSpPr>
          <p:cNvPr id="12" name="Rectangle 11"/>
          <p:cNvSpPr/>
          <p:nvPr/>
        </p:nvSpPr>
        <p:spPr>
          <a:xfrm>
            <a:off x="6923501" y="2788926"/>
            <a:ext cx="5268498" cy="1733198"/>
          </a:xfrm>
          <a:prstGeom prst="rect">
            <a:avLst/>
          </a:prstGeom>
          <a:solidFill>
            <a:srgbClr val="C3D69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Information Sources</a:t>
            </a:r>
          </a:p>
          <a:p>
            <a:pPr marL="171450" indent="-171450">
              <a:buFont typeface="Arial" panose="020B0604020202020204" pitchFamily="34" charset="0"/>
              <a:buChar char="•"/>
              <a:defRPr/>
            </a:pPr>
            <a:r>
              <a:rPr lang="en-US" sz="1100" dirty="0">
                <a:solidFill>
                  <a:schemeClr val="tx1"/>
                </a:solidFill>
              </a:rPr>
              <a:t>Media consumption – books and magazines about technology and science; LinkedIn</a:t>
            </a:r>
          </a:p>
          <a:p>
            <a:pPr marL="171450" indent="-171450">
              <a:buFont typeface="Arial" panose="020B0604020202020204" pitchFamily="34" charset="0"/>
              <a:buChar char="•"/>
            </a:pPr>
            <a:r>
              <a:rPr lang="en-US" sz="1100" dirty="0">
                <a:solidFill>
                  <a:schemeClr val="tx1"/>
                </a:solidFill>
              </a:rPr>
              <a:t>Watering holes – tech meet ups; </a:t>
            </a:r>
          </a:p>
          <a:p>
            <a:pPr marL="171450" indent="-171450">
              <a:buFont typeface="Arial" panose="020B0604020202020204" pitchFamily="34" charset="0"/>
              <a:buChar char="•"/>
            </a:pPr>
            <a:r>
              <a:rPr lang="en-US" sz="1100" dirty="0">
                <a:solidFill>
                  <a:schemeClr val="tx1"/>
                </a:solidFill>
              </a:rPr>
              <a:t>Social networks - Twitter, Facebook,</a:t>
            </a:r>
          </a:p>
          <a:p>
            <a:pPr marL="171450" indent="-171450">
              <a:buFont typeface="Arial" panose="020B0604020202020204" pitchFamily="34" charset="0"/>
              <a:buChar char="•"/>
            </a:pPr>
            <a:r>
              <a:rPr lang="en-US" sz="1100" dirty="0">
                <a:solidFill>
                  <a:schemeClr val="tx1"/>
                </a:solidFill>
              </a:rPr>
              <a:t>Influencers –  C-Suite, IT publications and blogs, customers</a:t>
            </a:r>
          </a:p>
          <a:p>
            <a:pPr marL="171450" indent="-171450">
              <a:buFont typeface="Arial" panose="020B0604020202020204" pitchFamily="34" charset="0"/>
              <a:buChar char="•"/>
            </a:pPr>
            <a:r>
              <a:rPr lang="en-US" sz="1100" dirty="0">
                <a:solidFill>
                  <a:schemeClr val="tx1"/>
                </a:solidFill>
              </a:rPr>
              <a:t>Professional associations – Assn of Information Technology Professionals (AITP)</a:t>
            </a:r>
          </a:p>
          <a:p>
            <a:pPr marL="285750" indent="-285750">
              <a:buFont typeface="Arial" panose="020B0604020202020204" pitchFamily="34" charset="0"/>
              <a:buChar char="•"/>
            </a:pPr>
            <a:endParaRPr lang="en-US" sz="1100" dirty="0">
              <a:solidFill>
                <a:schemeClr val="tx1"/>
              </a:solidFill>
            </a:endParaRPr>
          </a:p>
        </p:txBody>
      </p:sp>
      <p:sp>
        <p:nvSpPr>
          <p:cNvPr id="13" name="Rectangle 12"/>
          <p:cNvSpPr/>
          <p:nvPr/>
        </p:nvSpPr>
        <p:spPr>
          <a:xfrm>
            <a:off x="0" y="4522124"/>
            <a:ext cx="4064000" cy="23358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Value Proposition</a:t>
            </a:r>
          </a:p>
          <a:p>
            <a:pPr marL="171450" indent="-171450">
              <a:buFont typeface="Arial" panose="020B0604020202020204" pitchFamily="34" charset="0"/>
              <a:buChar char="•"/>
            </a:pPr>
            <a:r>
              <a:rPr lang="en-US" sz="1100" dirty="0">
                <a:solidFill>
                  <a:schemeClr val="tx1"/>
                </a:solidFill>
              </a:rPr>
              <a:t>Promises we make – lighter, sleeker, easier to use, easy to install</a:t>
            </a:r>
          </a:p>
          <a:p>
            <a:pPr marL="171450" indent="-171450">
              <a:buFont typeface="Arial" panose="020B0604020202020204" pitchFamily="34" charset="0"/>
              <a:buChar char="•"/>
            </a:pPr>
            <a:r>
              <a:rPr lang="en-US" sz="1100" dirty="0">
                <a:solidFill>
                  <a:schemeClr val="tx1"/>
                </a:solidFill>
              </a:rPr>
              <a:t>Differentiation - more intuitive, design aesthetics, technical specs, ease of use to connect and create</a:t>
            </a:r>
          </a:p>
          <a:p>
            <a:pPr marL="171450" indent="-171450">
              <a:buFont typeface="Arial" panose="020B0604020202020204" pitchFamily="34" charset="0"/>
              <a:buChar char="•"/>
            </a:pPr>
            <a:r>
              <a:rPr lang="en-US" sz="1100" dirty="0">
                <a:solidFill>
                  <a:schemeClr val="tx1"/>
                </a:solidFill>
              </a:rPr>
              <a:t>Reasons to believe – intuitive experience, seamless integration of hardware and software, designed for maximum collaboration, improved speaker, sound, camera and video calling</a:t>
            </a:r>
          </a:p>
          <a:p>
            <a:pPr algn="ctr"/>
            <a:endParaRPr lang="en-US" sz="1100" b="1" dirty="0">
              <a:solidFill>
                <a:schemeClr val="tx1"/>
              </a:solidFill>
            </a:endParaRPr>
          </a:p>
        </p:txBody>
      </p:sp>
      <p:sp>
        <p:nvSpPr>
          <p:cNvPr id="14" name="Rectangle 13"/>
          <p:cNvSpPr/>
          <p:nvPr/>
        </p:nvSpPr>
        <p:spPr>
          <a:xfrm>
            <a:off x="4060558" y="4522124"/>
            <a:ext cx="4023992" cy="23358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Messaging and Content</a:t>
            </a:r>
          </a:p>
          <a:p>
            <a:pPr marL="171450" indent="-171450">
              <a:buFont typeface="Arial" panose="020B0604020202020204" pitchFamily="34" charset="0"/>
              <a:buChar char="•"/>
            </a:pPr>
            <a:r>
              <a:rPr lang="en-US" sz="1100" dirty="0">
                <a:solidFill>
                  <a:schemeClr val="tx1"/>
                </a:solidFill>
              </a:rPr>
              <a:t>Messaging themes – collaboration, teamwork, co-creation, productivity</a:t>
            </a:r>
          </a:p>
          <a:p>
            <a:pPr marL="171450" indent="-171450">
              <a:buFont typeface="Arial" panose="020B0604020202020204" pitchFamily="34" charset="0"/>
              <a:buChar char="•"/>
            </a:pPr>
            <a:r>
              <a:rPr lang="en-US" sz="1100" dirty="0">
                <a:solidFill>
                  <a:schemeClr val="tx1"/>
                </a:solidFill>
              </a:rPr>
              <a:t>Content ideas – brainstorm with others, engaging and productive meetings, connect with teammates across the world.</a:t>
            </a:r>
          </a:p>
          <a:p>
            <a:pPr marL="171450" indent="-171450">
              <a:buFont typeface="Arial" panose="020B0604020202020204" pitchFamily="34" charset="0"/>
              <a:buChar char="•"/>
            </a:pPr>
            <a:r>
              <a:rPr lang="en-US" sz="1100" dirty="0">
                <a:solidFill>
                  <a:schemeClr val="tx1"/>
                </a:solidFill>
              </a:rPr>
              <a:t>Content form factors – website, blog, video, images</a:t>
            </a:r>
          </a:p>
          <a:p>
            <a:pPr algn="ctr"/>
            <a:endParaRPr lang="en-US" sz="1100" b="1" dirty="0">
              <a:solidFill>
                <a:schemeClr val="tx1"/>
              </a:solidFill>
            </a:endParaRPr>
          </a:p>
          <a:p>
            <a:endParaRPr lang="en-US" dirty="0">
              <a:solidFill>
                <a:schemeClr val="tx1"/>
              </a:solidFill>
            </a:endParaRPr>
          </a:p>
        </p:txBody>
      </p:sp>
      <p:sp>
        <p:nvSpPr>
          <p:cNvPr id="15" name="Rectangle 14"/>
          <p:cNvSpPr/>
          <p:nvPr/>
        </p:nvSpPr>
        <p:spPr>
          <a:xfrm>
            <a:off x="8073292" y="4522124"/>
            <a:ext cx="4118707" cy="233587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Engagement Model</a:t>
            </a:r>
          </a:p>
          <a:p>
            <a:pPr marL="171450" indent="-171450">
              <a:buFont typeface="Arial" panose="020B0604020202020204" pitchFamily="34" charset="0"/>
              <a:buChar char="•"/>
              <a:defRPr/>
            </a:pPr>
            <a:r>
              <a:rPr lang="en-US" sz="1100" dirty="0">
                <a:solidFill>
                  <a:schemeClr val="tx1"/>
                </a:solidFill>
              </a:rPr>
              <a:t>Broad reach media channels – TV and print advertising, audio/radio advertising, digital advertising</a:t>
            </a:r>
          </a:p>
          <a:p>
            <a:pPr marL="171450" indent="-171450">
              <a:buFont typeface="Arial" panose="020B0604020202020204" pitchFamily="34" charset="0"/>
              <a:buChar char="•"/>
              <a:defRPr/>
            </a:pPr>
            <a:r>
              <a:rPr lang="en-US" sz="1100" dirty="0">
                <a:solidFill>
                  <a:schemeClr val="tx1"/>
                </a:solidFill>
              </a:rPr>
              <a:t>Addressable media channels – Email marketing, social media marketing, search engine marketing, mobile devices, direct mail</a:t>
            </a:r>
          </a:p>
          <a:p>
            <a:pPr marL="171450" indent="-171450">
              <a:buFont typeface="Arial" panose="020B0604020202020204" pitchFamily="34" charset="0"/>
              <a:buChar char="•"/>
              <a:defRPr/>
            </a:pPr>
            <a:r>
              <a:rPr lang="en-US" sz="1100" dirty="0">
                <a:solidFill>
                  <a:schemeClr val="tx1"/>
                </a:solidFill>
              </a:rPr>
              <a:t>Personal selling channels – face-to-face selling in person by the sales force to existing and prospective customers</a:t>
            </a:r>
          </a:p>
          <a:p>
            <a:pPr marL="171450" indent="-171450">
              <a:buFont typeface="Arial" panose="020B0604020202020204" pitchFamily="34" charset="0"/>
              <a:buChar char="•"/>
              <a:defRPr/>
            </a:pPr>
            <a:r>
              <a:rPr lang="en-US" sz="1100" dirty="0">
                <a:solidFill>
                  <a:schemeClr val="tx1"/>
                </a:solidFill>
              </a:rPr>
              <a:t>Pricing model –  unknown but believed to be comparable with Google’s </a:t>
            </a:r>
            <a:r>
              <a:rPr lang="en-US" sz="1100" dirty="0" err="1">
                <a:solidFill>
                  <a:schemeClr val="tx1"/>
                </a:solidFill>
              </a:rPr>
              <a:t>Jamboard</a:t>
            </a:r>
            <a:r>
              <a:rPr lang="en-US" sz="1100" dirty="0">
                <a:solidFill>
                  <a:schemeClr val="tx1"/>
                </a:solidFill>
              </a:rPr>
              <a:t> and Cisco’s Spark Board($5,000)</a:t>
            </a:r>
          </a:p>
          <a:p>
            <a:pPr algn="ctr"/>
            <a:endParaRPr lang="en-US" sz="1100" b="1" dirty="0">
              <a:solidFill>
                <a:schemeClr val="tx1"/>
              </a:solidFill>
            </a:endParaRPr>
          </a:p>
        </p:txBody>
      </p:sp>
    </p:spTree>
    <p:extLst>
      <p:ext uri="{BB962C8B-B14F-4D97-AF65-F5344CB8AC3E}">
        <p14:creationId xmlns:p14="http://schemas.microsoft.com/office/powerpoint/2010/main" val="256557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73641" y="137196"/>
            <a:ext cx="1171903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&amp; IN-BOX</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138489F5-9EF5-5046-B420-F1431EB6B73C}"/>
              </a:ext>
            </a:extLst>
          </p:cNvPr>
          <p:cNvSpPr/>
          <p:nvPr/>
        </p:nvSpPr>
        <p:spPr>
          <a:xfrm>
            <a:off x="792538" y="1012954"/>
            <a:ext cx="10881241" cy="4852689"/>
          </a:xfrm>
          <a:prstGeom prst="rect">
            <a:avLst/>
          </a:prstGeom>
        </p:spPr>
        <p:txBody>
          <a:bodyPr wrap="square">
            <a:spAutoFit/>
          </a:bodyPr>
          <a:lstStyle/>
          <a:p>
            <a:r>
              <a:rPr lang="en-US" sz="2800" dirty="0">
                <a:latin typeface="+mn-lt"/>
              </a:rPr>
              <a:t>The examples that professor shared are mostly for the B2C market. I want to understand what value will the person's interests or political views add to the entire marketing activity. It would be great if someone could please share some examples of user personas in B2B market. From my understanding it is the company profile that should matter. So should I focus on developing the company persona rather than user persona?</a:t>
            </a:r>
          </a:p>
          <a:p>
            <a:endParaRPr lang="en-US" sz="2800" dirty="0">
              <a:latin typeface="+mn-lt"/>
            </a:endParaRPr>
          </a:p>
          <a:p>
            <a:endParaRPr lang="en-US" sz="2800" dirty="0">
              <a:latin typeface="+mn-lt"/>
            </a:endParaRPr>
          </a:p>
          <a:p>
            <a:r>
              <a:rPr lang="en-US" sz="2800" dirty="0">
                <a:latin typeface="+mn-lt"/>
              </a:rPr>
              <a:t>Are personas different for B2B markets?</a:t>
            </a:r>
          </a:p>
        </p:txBody>
      </p:sp>
    </p:spTree>
    <p:extLst>
      <p:ext uri="{BB962C8B-B14F-4D97-AF65-F5344CB8AC3E}">
        <p14:creationId xmlns:p14="http://schemas.microsoft.com/office/powerpoint/2010/main" val="127296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101825"/>
            <a:ext cx="540226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pic>
        <p:nvPicPr>
          <p:cNvPr id="3" name="Picture 2" descr="Graphical user interface, text, application, email&#10;&#10;Description automatically generated">
            <a:extLst>
              <a:ext uri="{FF2B5EF4-FFF2-40B4-BE49-F238E27FC236}">
                <a16:creationId xmlns:a16="http://schemas.microsoft.com/office/drawing/2014/main" id="{359785D4-CCDE-B74C-8F62-82A02E56FCC8}"/>
              </a:ext>
            </a:extLst>
          </p:cNvPr>
          <p:cNvPicPr>
            <a:picLocks noChangeAspect="1"/>
          </p:cNvPicPr>
          <p:nvPr/>
        </p:nvPicPr>
        <p:blipFill>
          <a:blip r:embed="rId3"/>
          <a:stretch>
            <a:fillRect/>
          </a:stretch>
        </p:blipFill>
        <p:spPr>
          <a:xfrm>
            <a:off x="973595" y="881857"/>
            <a:ext cx="10244809" cy="5811549"/>
          </a:xfrm>
          <a:prstGeom prst="rect">
            <a:avLst/>
          </a:prstGeom>
        </p:spPr>
      </p:pic>
      <p:sp>
        <p:nvSpPr>
          <p:cNvPr id="4" name="Rounded Rectangle 3">
            <a:extLst>
              <a:ext uri="{FF2B5EF4-FFF2-40B4-BE49-F238E27FC236}">
                <a16:creationId xmlns:a16="http://schemas.microsoft.com/office/drawing/2014/main" id="{91A46300-7397-414F-BA45-6D86A18069AB}"/>
              </a:ext>
            </a:extLst>
          </p:cNvPr>
          <p:cNvSpPr/>
          <p:nvPr/>
        </p:nvSpPr>
        <p:spPr>
          <a:xfrm>
            <a:off x="2046514" y="777369"/>
            <a:ext cx="4978400" cy="42731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093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83375" y="137196"/>
            <a:ext cx="11625249"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&amp; IN-BOX</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138489F5-9EF5-5046-B420-F1431EB6B73C}"/>
              </a:ext>
            </a:extLst>
          </p:cNvPr>
          <p:cNvSpPr/>
          <p:nvPr/>
        </p:nvSpPr>
        <p:spPr>
          <a:xfrm>
            <a:off x="975416" y="777269"/>
            <a:ext cx="10649833" cy="5724644"/>
          </a:xfrm>
          <a:prstGeom prst="rect">
            <a:avLst/>
          </a:prstGeom>
        </p:spPr>
        <p:txBody>
          <a:bodyPr wrap="square">
            <a:spAutoFit/>
          </a:bodyPr>
          <a:lstStyle/>
          <a:p>
            <a:pPr lvl="0"/>
            <a:r>
              <a:rPr lang="en-IN" sz="2000" b="1" dirty="0"/>
              <a:t>What is the different between Product Management  Project Management?</a:t>
            </a:r>
            <a:endParaRPr lang="en-US" sz="2000" b="1" dirty="0"/>
          </a:p>
          <a:p>
            <a:r>
              <a:rPr lang="en-IN" sz="1600" dirty="0"/>
              <a:t> </a:t>
            </a:r>
            <a:endParaRPr lang="en-US" sz="1600" dirty="0"/>
          </a:p>
          <a:p>
            <a:r>
              <a:rPr lang="en-IN" dirty="0"/>
              <a:t>A product can be understood as a system (a good, service, platform, application, etc.) that is designed and maintained to solve both customer and business problems to achieve more value. A product does not have a defined end date and is constantly being adapted to suit the market’s needs.</a:t>
            </a:r>
          </a:p>
          <a:p>
            <a:endParaRPr lang="en-US" dirty="0"/>
          </a:p>
          <a:p>
            <a:r>
              <a:rPr lang="en-IN" dirty="0"/>
              <a:t>A product management team is more long-term and stable than project teams as they have continual activities that require longevity and cohesion. Product managers play a more strategic role in the prioritization of initiatives that ensure strategic market value and success. Product managers are in charge of getting market success.</a:t>
            </a:r>
          </a:p>
          <a:p>
            <a:endParaRPr lang="en-US" dirty="0"/>
          </a:p>
          <a:p>
            <a:r>
              <a:rPr lang="en-IN" dirty="0"/>
              <a:t>A project as a temporary arrangement with a ‘defined beginning and end in time, and therefore defined scope and resources. A project is typically set up to create a product or service and the team is typically disbanded at the completion of the project. </a:t>
            </a:r>
            <a:br>
              <a:rPr lang="en-IN" dirty="0"/>
            </a:br>
            <a:endParaRPr lang="en-US" dirty="0"/>
          </a:p>
          <a:p>
            <a:r>
              <a:rPr lang="en-IN" dirty="0"/>
              <a:t>The job of a project manager is to oversee predefined projects, thus having a smaller input into the definition and prioritization of goals and projects. A project manager can be seen as the person who executes product development.</a:t>
            </a:r>
            <a:endParaRPr lang="en-US" dirty="0"/>
          </a:p>
          <a:p>
            <a:endParaRPr lang="en-US" sz="2400" dirty="0">
              <a:latin typeface="+mn-lt"/>
            </a:endParaRPr>
          </a:p>
        </p:txBody>
      </p:sp>
    </p:spTree>
    <p:extLst>
      <p:ext uri="{BB962C8B-B14F-4D97-AF65-F5344CB8AC3E}">
        <p14:creationId xmlns:p14="http://schemas.microsoft.com/office/powerpoint/2010/main" val="71291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dissolve">
                                      <p:cBhvr>
                                        <p:cTn id="7" dur="1000"/>
                                        <p:tgtEl>
                                          <p:spTgt spid="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dissolve">
                                      <p:cBhvr>
                                        <p:cTn id="10" dur="1000"/>
                                        <p:tgtEl>
                                          <p:spTgt spid="2">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dissolve">
                                      <p:cBhvr>
                                        <p:cTn id="13" dur="1000"/>
                                        <p:tgtEl>
                                          <p:spTgt spid="2">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dissolve">
                                      <p:cBhvr>
                                        <p:cTn id="16" dur="10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320074"/>
            <a:ext cx="62372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1026" name="Picture 2">
            <a:hlinkClick r:id="rId3"/>
            <a:extLst>
              <a:ext uri="{FF2B5EF4-FFF2-40B4-BE49-F238E27FC236}">
                <a16:creationId xmlns:a16="http://schemas.microsoft.com/office/drawing/2014/main" id="{9F69EE24-B585-8A42-857F-B5D8ABEB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812" y="1234464"/>
            <a:ext cx="3262376" cy="493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0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61009" y="228635"/>
            <a:ext cx="62372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7" name="Picture 6" descr="A picture containing table&#10;&#10;Description automatically generated">
            <a:hlinkClick r:id="rId3"/>
            <a:extLst>
              <a:ext uri="{FF2B5EF4-FFF2-40B4-BE49-F238E27FC236}">
                <a16:creationId xmlns:a16="http://schemas.microsoft.com/office/drawing/2014/main" id="{B1EDCB06-D53E-3647-95FD-A3BEB9DC2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80" y="1417342"/>
            <a:ext cx="5846945" cy="3805469"/>
          </a:xfrm>
          <a:prstGeom prst="rect">
            <a:avLst/>
          </a:prstGeom>
        </p:spPr>
      </p:pic>
      <p:pic>
        <p:nvPicPr>
          <p:cNvPr id="8" name="Picture 7" descr="Graphical user interface, text&#10;&#10;Description automatically generated">
            <a:hlinkClick r:id="rId5"/>
            <a:extLst>
              <a:ext uri="{FF2B5EF4-FFF2-40B4-BE49-F238E27FC236}">
                <a16:creationId xmlns:a16="http://schemas.microsoft.com/office/drawing/2014/main" id="{4FA81ED2-10D2-8A46-9DE6-959B3BC299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9457" y="1022773"/>
            <a:ext cx="4610167" cy="4592503"/>
          </a:xfrm>
          <a:prstGeom prst="rect">
            <a:avLst/>
          </a:prstGeom>
        </p:spPr>
      </p:pic>
    </p:spTree>
    <p:extLst>
      <p:ext uri="{BB962C8B-B14F-4D97-AF65-F5344CB8AC3E}">
        <p14:creationId xmlns:p14="http://schemas.microsoft.com/office/powerpoint/2010/main" val="278245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 name="Picture 9" descr="Diagram&#10;&#10;Description automatically generated">
            <a:hlinkClick r:id="rId3"/>
            <a:extLst>
              <a:ext uri="{FF2B5EF4-FFF2-40B4-BE49-F238E27FC236}">
                <a16:creationId xmlns:a16="http://schemas.microsoft.com/office/drawing/2014/main" id="{0852686C-AFC3-4940-9458-5D6FC049C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682" y="3794756"/>
            <a:ext cx="6318055" cy="2788067"/>
          </a:xfrm>
          <a:prstGeom prst="rect">
            <a:avLst/>
          </a:prstGeom>
        </p:spPr>
      </p:pic>
      <p:sp>
        <p:nvSpPr>
          <p:cNvPr id="102" name="Google Shape;102;p2"/>
          <p:cNvSpPr txBox="1">
            <a:spLocks noGrp="1"/>
          </p:cNvSpPr>
          <p:nvPr>
            <p:ph type="title" idx="4294967295"/>
          </p:nvPr>
        </p:nvSpPr>
        <p:spPr>
          <a:xfrm>
            <a:off x="518221" y="23234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9" name="Picture 2" descr="How to create customer profiles / buyer personas for B2B">
            <a:hlinkClick r:id="rId5"/>
            <a:extLst>
              <a:ext uri="{FF2B5EF4-FFF2-40B4-BE49-F238E27FC236}">
                <a16:creationId xmlns:a16="http://schemas.microsoft.com/office/drawing/2014/main" id="{A6515013-7D4A-9546-9102-5AA5D1D21A6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7" t="21661" r="10989" b="12644"/>
          <a:stretch/>
        </p:blipFill>
        <p:spPr bwMode="auto">
          <a:xfrm>
            <a:off x="518220" y="999876"/>
            <a:ext cx="5350931" cy="295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6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228635"/>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7" name="Google Shape;283;p52">
            <a:extLst>
              <a:ext uri="{FF2B5EF4-FFF2-40B4-BE49-F238E27FC236}">
                <a16:creationId xmlns:a16="http://schemas.microsoft.com/office/drawing/2014/main" id="{706FE71A-676D-3E4A-81CE-1D22AF9288EE}"/>
              </a:ext>
            </a:extLst>
          </p:cNvPr>
          <p:cNvPicPr preferRelativeResize="0"/>
          <p:nvPr/>
        </p:nvPicPr>
        <p:blipFill>
          <a:blip r:embed="rId3">
            <a:alphaModFix/>
          </a:blip>
          <a:stretch>
            <a:fillRect/>
          </a:stretch>
        </p:blipFill>
        <p:spPr>
          <a:xfrm>
            <a:off x="1334859" y="733245"/>
            <a:ext cx="9522281" cy="6037546"/>
          </a:xfrm>
          <a:prstGeom prst="rect">
            <a:avLst/>
          </a:prstGeom>
          <a:noFill/>
          <a:ln>
            <a:noFill/>
          </a:ln>
        </p:spPr>
      </p:pic>
    </p:spTree>
    <p:extLst>
      <p:ext uri="{BB962C8B-B14F-4D97-AF65-F5344CB8AC3E}">
        <p14:creationId xmlns:p14="http://schemas.microsoft.com/office/powerpoint/2010/main" val="23000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253178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Rectangle 1">
            <a:extLst>
              <a:ext uri="{FF2B5EF4-FFF2-40B4-BE49-F238E27FC236}">
                <a16:creationId xmlns:a16="http://schemas.microsoft.com/office/drawing/2014/main" id="{138489F5-9EF5-5046-B420-F1431EB6B73C}"/>
              </a:ext>
            </a:extLst>
          </p:cNvPr>
          <p:cNvSpPr/>
          <p:nvPr/>
        </p:nvSpPr>
        <p:spPr>
          <a:xfrm>
            <a:off x="1066855" y="920621"/>
            <a:ext cx="10606924" cy="5016758"/>
          </a:xfrm>
          <a:prstGeom prst="rect">
            <a:avLst/>
          </a:prstGeom>
        </p:spPr>
        <p:txBody>
          <a:bodyPr wrap="square">
            <a:spAutoFit/>
          </a:bodyPr>
          <a:lstStyle/>
          <a:p>
            <a:r>
              <a:rPr lang="en-IN" sz="2800" b="1" dirty="0"/>
              <a:t>What is A/B testing?</a:t>
            </a:r>
            <a:br>
              <a:rPr lang="en-IN" sz="2800" b="1" dirty="0"/>
            </a:br>
            <a:endParaRPr lang="en-US" sz="2800" b="1" dirty="0"/>
          </a:p>
          <a:p>
            <a:r>
              <a:rPr lang="en-IN" sz="2400" dirty="0"/>
              <a:t>A/B testing, also known as split testing, refers to a randomized experimentation process wherein two or more versions of a variable (web page, page element, etc.) are shown to different segments of website visitors at the same time to determine which version leaves the maximum impact and drive business metrics.</a:t>
            </a:r>
            <a:br>
              <a:rPr lang="en-IN" sz="2400" dirty="0"/>
            </a:br>
            <a:endParaRPr lang="en-US" sz="2400" dirty="0"/>
          </a:p>
          <a:p>
            <a:r>
              <a:rPr lang="en-IN" sz="2400" dirty="0"/>
              <a:t>A/B testing examples:</a:t>
            </a:r>
            <a:br>
              <a:rPr lang="en-IN" sz="2400" dirty="0"/>
            </a:br>
            <a:r>
              <a:rPr lang="en-IN" sz="2400" dirty="0"/>
              <a:t>	</a:t>
            </a:r>
            <a:endParaRPr lang="en-US" sz="2400" dirty="0"/>
          </a:p>
          <a:p>
            <a:pPr marL="342900" lvl="0" indent="-342900">
              <a:buFont typeface="Arial" panose="020B0604020202020204" pitchFamily="34" charset="0"/>
              <a:buChar char="•"/>
            </a:pPr>
            <a:r>
              <a:rPr lang="en-IN" sz="2400" dirty="0"/>
              <a:t>Media &amp; Publishing Industry</a:t>
            </a:r>
            <a:endParaRPr lang="en-US" sz="2400" dirty="0"/>
          </a:p>
          <a:p>
            <a:pPr marL="342900" lvl="0" indent="-342900">
              <a:buFont typeface="Arial" panose="020B0604020202020204" pitchFamily="34" charset="0"/>
              <a:buChar char="•"/>
            </a:pPr>
            <a:r>
              <a:rPr lang="en-IN" sz="2400" dirty="0"/>
              <a:t>eCommerce Industry</a:t>
            </a:r>
            <a:endParaRPr lang="en-US" sz="2400" dirty="0"/>
          </a:p>
          <a:p>
            <a:pPr marL="342900" lvl="0" indent="-342900">
              <a:buFont typeface="Arial" panose="020B0604020202020204" pitchFamily="34" charset="0"/>
              <a:buChar char="•"/>
            </a:pPr>
            <a:r>
              <a:rPr lang="en-IN" sz="2400" dirty="0"/>
              <a:t>Travel Industry</a:t>
            </a:r>
            <a:endParaRPr lang="en-US" sz="2400" dirty="0"/>
          </a:p>
        </p:txBody>
      </p:sp>
      <p:sp>
        <p:nvSpPr>
          <p:cNvPr id="4" name="Google Shape;102;p2">
            <a:extLst>
              <a:ext uri="{FF2B5EF4-FFF2-40B4-BE49-F238E27FC236}">
                <a16:creationId xmlns:a16="http://schemas.microsoft.com/office/drawing/2014/main" id="{F54EEDF9-063F-AAC1-08E6-1713CF82E08C}"/>
              </a:ext>
            </a:extLst>
          </p:cNvPr>
          <p:cNvSpPr txBox="1">
            <a:spLocks/>
          </p:cNvSpPr>
          <p:nvPr/>
        </p:nvSpPr>
        <p:spPr>
          <a:xfrm>
            <a:off x="283375" y="137196"/>
            <a:ext cx="11625249" cy="504610"/>
          </a:xfrm>
          <a:prstGeom prst="rect">
            <a:avLst/>
          </a:prstGeom>
          <a:noFill/>
          <a:ln>
            <a:noFill/>
          </a:ln>
        </p:spPr>
        <p:txBody>
          <a:bodyPr spcFirstLastPara="1" vert="horz" wrap="square" lIns="0" tIns="12050" rIns="0" bIns="0" rtlCol="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marL="12700">
              <a:lnSpc>
                <a:spcPct val="100000"/>
              </a:lnSpc>
              <a:spcBef>
                <a:spcPts val="0"/>
              </a:spcBef>
              <a:buClr>
                <a:schemeClr val="lt1"/>
              </a:buClr>
              <a:buSzPts val="2800"/>
              <a:buFont typeface="Arial"/>
              <a:buNone/>
            </a:pPr>
            <a:r>
              <a:rPr lang="en-US" sz="3200">
                <a:solidFill>
                  <a:schemeClr val="accent1"/>
                </a:solidFill>
                <a:latin typeface="+mj-lt"/>
                <a:ea typeface="Arial"/>
                <a:cs typeface="Arial"/>
                <a:sym typeface="Arial"/>
              </a:rPr>
              <a:t>QUESTIONS FROM DISCUSSION BOARDS &amp; IN-BOX</a:t>
            </a:r>
            <a:endParaRPr lang="en-US" sz="3200" dirty="0">
              <a:solidFill>
                <a:schemeClr val="accent1"/>
              </a:solidFill>
              <a:latin typeface="+mj-lt"/>
              <a:ea typeface="Arial"/>
              <a:cs typeface="Arial"/>
              <a:sym typeface="Arial"/>
            </a:endParaRPr>
          </a:p>
        </p:txBody>
      </p:sp>
    </p:spTree>
    <p:extLst>
      <p:ext uri="{BB962C8B-B14F-4D97-AF65-F5344CB8AC3E}">
        <p14:creationId xmlns:p14="http://schemas.microsoft.com/office/powerpoint/2010/main" val="3294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1000"/>
                                        <p:tgtEl>
                                          <p:spTgt spid="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dissolve">
                                      <p:cBhvr>
                                        <p:cTn id="10" dur="1000"/>
                                        <p:tgtEl>
                                          <p:spTgt spid="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dissolve">
                                      <p:cBhvr>
                                        <p:cTn id="13" dur="1000"/>
                                        <p:tgtEl>
                                          <p:spTgt spid="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dissolve">
                                      <p:cBhvr>
                                        <p:cTn id="16" dur="1000"/>
                                        <p:tgtEl>
                                          <p:spTgt spid="2">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dissolve">
                                      <p:cBhvr>
                                        <p:cTn id="19"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A00E680A-8A96-DF11-9866-E68CCC08E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1" y="1696245"/>
            <a:ext cx="11948096" cy="3314812"/>
          </a:xfrm>
          <a:prstGeom prst="rect">
            <a:avLst/>
          </a:prstGeom>
        </p:spPr>
      </p:pic>
      <p:sp>
        <p:nvSpPr>
          <p:cNvPr id="102" name="Google Shape;102;p2"/>
          <p:cNvSpPr txBox="1">
            <a:spLocks noGrp="1"/>
          </p:cNvSpPr>
          <p:nvPr>
            <p:ph type="title"/>
          </p:nvPr>
        </p:nvSpPr>
        <p:spPr>
          <a:xfrm>
            <a:off x="692693" y="696448"/>
            <a:ext cx="540330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91A46300-7397-414F-BA45-6D86A18069AB}"/>
              </a:ext>
            </a:extLst>
          </p:cNvPr>
          <p:cNvSpPr/>
          <p:nvPr/>
        </p:nvSpPr>
        <p:spPr>
          <a:xfrm>
            <a:off x="1008742" y="1770744"/>
            <a:ext cx="3715673"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AE33BFB-E1E4-CF4E-91D8-55CB4F531C1E}"/>
              </a:ext>
            </a:extLst>
          </p:cNvPr>
          <p:cNvSpPr/>
          <p:nvPr/>
        </p:nvSpPr>
        <p:spPr>
          <a:xfrm>
            <a:off x="6461756" y="3686629"/>
            <a:ext cx="3814356"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E0A920C-3BCE-854F-83E8-F4D465AFE1AE}"/>
              </a:ext>
            </a:extLst>
          </p:cNvPr>
          <p:cNvSpPr/>
          <p:nvPr/>
        </p:nvSpPr>
        <p:spPr>
          <a:xfrm>
            <a:off x="107376" y="4542971"/>
            <a:ext cx="705424" cy="4680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ED689A-D275-CC4C-855E-07A1BBEF43D8}"/>
              </a:ext>
            </a:extLst>
          </p:cNvPr>
          <p:cNvSpPr/>
          <p:nvPr/>
        </p:nvSpPr>
        <p:spPr>
          <a:xfrm>
            <a:off x="1008742" y="3958772"/>
            <a:ext cx="602344"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0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7" name="Oval 6">
            <a:extLst>
              <a:ext uri="{FF2B5EF4-FFF2-40B4-BE49-F238E27FC236}">
                <a16:creationId xmlns:a16="http://schemas.microsoft.com/office/drawing/2014/main" id="{4B33216A-0480-D34E-B25C-A456BDE0F0D6}"/>
              </a:ext>
            </a:extLst>
          </p:cNvPr>
          <p:cNvSpPr/>
          <p:nvPr/>
        </p:nvSpPr>
        <p:spPr>
          <a:xfrm>
            <a:off x="5455926" y="6446487"/>
            <a:ext cx="1554463" cy="401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02;p2">
            <a:extLst>
              <a:ext uri="{FF2B5EF4-FFF2-40B4-BE49-F238E27FC236}">
                <a16:creationId xmlns:a16="http://schemas.microsoft.com/office/drawing/2014/main" id="{1BEAFA6A-AC6F-16ED-5FE1-001B95B92B1A}"/>
              </a:ext>
            </a:extLst>
          </p:cNvPr>
          <p:cNvSpPr txBox="1">
            <a:spLocks/>
          </p:cNvSpPr>
          <p:nvPr/>
        </p:nvSpPr>
        <p:spPr>
          <a:xfrm>
            <a:off x="243904" y="228635"/>
            <a:ext cx="12192000" cy="504610"/>
          </a:xfrm>
          <a:prstGeom prst="rect">
            <a:avLst/>
          </a:prstGeom>
          <a:noFill/>
          <a:ln>
            <a:noFill/>
          </a:ln>
        </p:spPr>
        <p:txBody>
          <a:bodyPr spcFirstLastPara="1" vert="horz" wrap="square" lIns="0" tIns="12050" rIns="0" bIns="0" rtlCol="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marL="12700">
              <a:lnSpc>
                <a:spcPct val="100000"/>
              </a:lnSpc>
              <a:spcBef>
                <a:spcPts val="0"/>
              </a:spcBef>
              <a:buClr>
                <a:schemeClr val="lt1"/>
              </a:buClr>
              <a:buSzPts val="2800"/>
              <a:buFont typeface="Arial"/>
              <a:buNone/>
            </a:pPr>
            <a:r>
              <a:rPr lang="en-US" sz="3200" dirty="0">
                <a:solidFill>
                  <a:schemeClr val="accent1"/>
                </a:solidFill>
                <a:latin typeface="+mn-lt"/>
                <a:ea typeface="Arial"/>
                <a:cs typeface="Arial"/>
                <a:sym typeface="Arial"/>
              </a:rPr>
              <a:t>Product Market -Discovery</a:t>
            </a:r>
          </a:p>
        </p:txBody>
      </p:sp>
      <p:pic>
        <p:nvPicPr>
          <p:cNvPr id="2" name="Picture 1">
            <a:extLst>
              <a:ext uri="{FF2B5EF4-FFF2-40B4-BE49-F238E27FC236}">
                <a16:creationId xmlns:a16="http://schemas.microsoft.com/office/drawing/2014/main" id="{CD2D8164-6CD0-0DAA-2187-AA6059F2E79D}"/>
              </a:ext>
            </a:extLst>
          </p:cNvPr>
          <p:cNvPicPr>
            <a:picLocks noChangeAspect="1"/>
          </p:cNvPicPr>
          <p:nvPr/>
        </p:nvPicPr>
        <p:blipFill>
          <a:blip r:embed="rId3"/>
          <a:stretch>
            <a:fillRect/>
          </a:stretch>
        </p:blipFill>
        <p:spPr>
          <a:xfrm>
            <a:off x="975416" y="1123507"/>
            <a:ext cx="10852787" cy="5322980"/>
          </a:xfrm>
          <a:prstGeom prst="rect">
            <a:avLst/>
          </a:prstGeom>
        </p:spPr>
      </p:pic>
    </p:spTree>
    <p:extLst>
      <p:ext uri="{BB962C8B-B14F-4D97-AF65-F5344CB8AC3E}">
        <p14:creationId xmlns:p14="http://schemas.microsoft.com/office/powerpoint/2010/main" val="1643184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7" name="Oval 6">
            <a:extLst>
              <a:ext uri="{FF2B5EF4-FFF2-40B4-BE49-F238E27FC236}">
                <a16:creationId xmlns:a16="http://schemas.microsoft.com/office/drawing/2014/main" id="{4B33216A-0480-D34E-B25C-A456BDE0F0D6}"/>
              </a:ext>
            </a:extLst>
          </p:cNvPr>
          <p:cNvSpPr/>
          <p:nvPr/>
        </p:nvSpPr>
        <p:spPr>
          <a:xfrm>
            <a:off x="5455926" y="6446487"/>
            <a:ext cx="1554463" cy="401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02;p2">
            <a:extLst>
              <a:ext uri="{FF2B5EF4-FFF2-40B4-BE49-F238E27FC236}">
                <a16:creationId xmlns:a16="http://schemas.microsoft.com/office/drawing/2014/main" id="{1BEAFA6A-AC6F-16ED-5FE1-001B95B92B1A}"/>
              </a:ext>
            </a:extLst>
          </p:cNvPr>
          <p:cNvSpPr txBox="1">
            <a:spLocks/>
          </p:cNvSpPr>
          <p:nvPr/>
        </p:nvSpPr>
        <p:spPr>
          <a:xfrm>
            <a:off x="243904" y="228635"/>
            <a:ext cx="12192000" cy="504610"/>
          </a:xfrm>
          <a:prstGeom prst="rect">
            <a:avLst/>
          </a:prstGeom>
          <a:noFill/>
          <a:ln>
            <a:noFill/>
          </a:ln>
        </p:spPr>
        <p:txBody>
          <a:bodyPr spcFirstLastPara="1" vert="horz" wrap="square" lIns="0" tIns="12050" rIns="0" bIns="0" rtlCol="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marL="12700">
              <a:lnSpc>
                <a:spcPct val="100000"/>
              </a:lnSpc>
              <a:spcBef>
                <a:spcPts val="0"/>
              </a:spcBef>
              <a:buClr>
                <a:schemeClr val="lt1"/>
              </a:buClr>
              <a:buSzPts val="2800"/>
              <a:buFont typeface="Arial"/>
              <a:buNone/>
            </a:pPr>
            <a:r>
              <a:rPr lang="en-US" sz="3200" dirty="0">
                <a:solidFill>
                  <a:schemeClr val="accent1"/>
                </a:solidFill>
                <a:latin typeface="+mn-lt"/>
                <a:ea typeface="Arial"/>
                <a:cs typeface="Arial"/>
                <a:sym typeface="Arial"/>
              </a:rPr>
              <a:t>Product Market –Discovery (</a:t>
            </a:r>
            <a:r>
              <a:rPr lang="en-US" sz="3200" dirty="0" err="1">
                <a:solidFill>
                  <a:schemeClr val="accent1"/>
                </a:solidFill>
                <a:latin typeface="+mn-lt"/>
                <a:ea typeface="Arial"/>
                <a:cs typeface="Arial"/>
                <a:sym typeface="Arial"/>
              </a:rPr>
              <a:t>Contd</a:t>
            </a:r>
            <a:r>
              <a:rPr lang="en-US" sz="3200" dirty="0">
                <a:solidFill>
                  <a:schemeClr val="accent1"/>
                </a:solidFill>
                <a:latin typeface="+mn-lt"/>
                <a:ea typeface="Arial"/>
                <a:cs typeface="Arial"/>
                <a:sym typeface="Arial"/>
              </a:rPr>
              <a:t>)</a:t>
            </a:r>
          </a:p>
        </p:txBody>
      </p:sp>
      <p:pic>
        <p:nvPicPr>
          <p:cNvPr id="4" name="Picture 3">
            <a:extLst>
              <a:ext uri="{FF2B5EF4-FFF2-40B4-BE49-F238E27FC236}">
                <a16:creationId xmlns:a16="http://schemas.microsoft.com/office/drawing/2014/main" id="{781EF47D-1428-3B86-C8E5-4C9C519A1893}"/>
              </a:ext>
            </a:extLst>
          </p:cNvPr>
          <p:cNvPicPr>
            <a:picLocks noChangeAspect="1"/>
          </p:cNvPicPr>
          <p:nvPr/>
        </p:nvPicPr>
        <p:blipFill>
          <a:blip r:embed="rId3"/>
          <a:stretch>
            <a:fillRect/>
          </a:stretch>
        </p:blipFill>
        <p:spPr>
          <a:xfrm>
            <a:off x="883977" y="1067364"/>
            <a:ext cx="10789802" cy="5121528"/>
          </a:xfrm>
          <a:prstGeom prst="rect">
            <a:avLst/>
          </a:prstGeom>
        </p:spPr>
      </p:pic>
    </p:spTree>
    <p:extLst>
      <p:ext uri="{BB962C8B-B14F-4D97-AF65-F5344CB8AC3E}">
        <p14:creationId xmlns:p14="http://schemas.microsoft.com/office/powerpoint/2010/main" val="1878049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7" name="Oval 6">
            <a:extLst>
              <a:ext uri="{FF2B5EF4-FFF2-40B4-BE49-F238E27FC236}">
                <a16:creationId xmlns:a16="http://schemas.microsoft.com/office/drawing/2014/main" id="{4B33216A-0480-D34E-B25C-A456BDE0F0D6}"/>
              </a:ext>
            </a:extLst>
          </p:cNvPr>
          <p:cNvSpPr/>
          <p:nvPr/>
        </p:nvSpPr>
        <p:spPr>
          <a:xfrm>
            <a:off x="5455926" y="6446487"/>
            <a:ext cx="1554463" cy="401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02;p2">
            <a:extLst>
              <a:ext uri="{FF2B5EF4-FFF2-40B4-BE49-F238E27FC236}">
                <a16:creationId xmlns:a16="http://schemas.microsoft.com/office/drawing/2014/main" id="{1BEAFA6A-AC6F-16ED-5FE1-001B95B92B1A}"/>
              </a:ext>
            </a:extLst>
          </p:cNvPr>
          <p:cNvSpPr txBox="1">
            <a:spLocks/>
          </p:cNvSpPr>
          <p:nvPr/>
        </p:nvSpPr>
        <p:spPr>
          <a:xfrm>
            <a:off x="243904" y="228635"/>
            <a:ext cx="12192000" cy="504610"/>
          </a:xfrm>
          <a:prstGeom prst="rect">
            <a:avLst/>
          </a:prstGeom>
          <a:noFill/>
          <a:ln>
            <a:noFill/>
          </a:ln>
        </p:spPr>
        <p:txBody>
          <a:bodyPr spcFirstLastPara="1" vert="horz" wrap="square" lIns="0" tIns="12050" rIns="0" bIns="0" rtlCol="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marL="12700">
              <a:lnSpc>
                <a:spcPct val="100000"/>
              </a:lnSpc>
              <a:spcBef>
                <a:spcPts val="0"/>
              </a:spcBef>
              <a:buClr>
                <a:schemeClr val="lt1"/>
              </a:buClr>
              <a:buSzPts val="2800"/>
              <a:buFont typeface="Arial"/>
              <a:buNone/>
            </a:pPr>
            <a:r>
              <a:rPr lang="en-US" sz="3200" dirty="0">
                <a:solidFill>
                  <a:schemeClr val="accent1"/>
                </a:solidFill>
                <a:latin typeface="+mn-lt"/>
                <a:ea typeface="Arial"/>
                <a:cs typeface="Arial"/>
                <a:sym typeface="Arial"/>
              </a:rPr>
              <a:t>Product Market</a:t>
            </a:r>
          </a:p>
        </p:txBody>
      </p:sp>
      <p:pic>
        <p:nvPicPr>
          <p:cNvPr id="2" name="Picture 1">
            <a:extLst>
              <a:ext uri="{FF2B5EF4-FFF2-40B4-BE49-F238E27FC236}">
                <a16:creationId xmlns:a16="http://schemas.microsoft.com/office/drawing/2014/main" id="{54319DD2-FBD4-CA2C-E1ED-636D08D4A0AB}"/>
              </a:ext>
            </a:extLst>
          </p:cNvPr>
          <p:cNvPicPr>
            <a:picLocks noChangeAspect="1"/>
          </p:cNvPicPr>
          <p:nvPr/>
        </p:nvPicPr>
        <p:blipFill>
          <a:blip r:embed="rId3"/>
          <a:stretch>
            <a:fillRect/>
          </a:stretch>
        </p:blipFill>
        <p:spPr>
          <a:xfrm>
            <a:off x="2072684" y="1445365"/>
            <a:ext cx="7332933" cy="5001122"/>
          </a:xfrm>
          <a:prstGeom prst="rect">
            <a:avLst/>
          </a:prstGeom>
        </p:spPr>
      </p:pic>
    </p:spTree>
    <p:extLst>
      <p:ext uri="{BB962C8B-B14F-4D97-AF65-F5344CB8AC3E}">
        <p14:creationId xmlns:p14="http://schemas.microsoft.com/office/powerpoint/2010/main" val="116885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320074"/>
            <a:ext cx="10620375" cy="44291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b="1" dirty="0">
                <a:solidFill>
                  <a:schemeClr val="accent1"/>
                </a:solidFill>
                <a:latin typeface="+mj-lt"/>
                <a:ea typeface="Arial"/>
                <a:cs typeface="Arial"/>
                <a:sym typeface="Arial"/>
              </a:rPr>
              <a:t>MODULE REVIEW – Kotler’s Definition of Product Market</a:t>
            </a:r>
            <a:endParaRPr b="1" dirty="0">
              <a:solidFill>
                <a:schemeClr val="accent1"/>
              </a:solidFill>
              <a:latin typeface="+mj-lt"/>
              <a:ea typeface="Arial"/>
              <a:cs typeface="Arial"/>
              <a:sym typeface="Arial"/>
            </a:endParaRPr>
          </a:p>
        </p:txBody>
      </p:sp>
      <p:pic>
        <p:nvPicPr>
          <p:cNvPr id="4" name="Picture 3" descr="Timeline&#10;&#10;Description automatically generated">
            <a:extLst>
              <a:ext uri="{FF2B5EF4-FFF2-40B4-BE49-F238E27FC236}">
                <a16:creationId xmlns:a16="http://schemas.microsoft.com/office/drawing/2014/main" id="{AD025F38-339D-8741-BCA6-043FC56BA08E}"/>
              </a:ext>
            </a:extLst>
          </p:cNvPr>
          <p:cNvPicPr>
            <a:picLocks noChangeAspect="1"/>
          </p:cNvPicPr>
          <p:nvPr/>
        </p:nvPicPr>
        <p:blipFill rotWithShape="1">
          <a:blip r:embed="rId3"/>
          <a:srcRect l="5304" t="23905" r="6900" b="14083"/>
          <a:stretch/>
        </p:blipFill>
        <p:spPr>
          <a:xfrm>
            <a:off x="0" y="1508781"/>
            <a:ext cx="12199334" cy="4463845"/>
          </a:xfrm>
          <a:prstGeom prst="rect">
            <a:avLst/>
          </a:prstGeom>
        </p:spPr>
      </p:pic>
    </p:spTree>
    <p:extLst>
      <p:ext uri="{BB962C8B-B14F-4D97-AF65-F5344CB8AC3E}">
        <p14:creationId xmlns:p14="http://schemas.microsoft.com/office/powerpoint/2010/main" val="1676560354"/>
      </p:ext>
    </p:extLst>
  </p:cSld>
  <p:clrMapOvr>
    <a:masterClrMapping/>
  </p:clrMapOvr>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4CC27C-6CF7-4B76-999E-6DAEEF505FAE}">
  <ds:schemaRefs>
    <ds:schemaRef ds:uri="http://schemas.microsoft.com/sharepoint/v3/contenttype/forms"/>
  </ds:schemaRefs>
</ds:datastoreItem>
</file>

<file path=customXml/itemProps2.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76B027-9C8C-41F7-9F0D-347D0517AB01}">
  <ds:schemaRefs>
    <ds:schemaRef ds:uri="http://purl.org/dc/elements/1.1/"/>
    <ds:schemaRef ds:uri="http://schemas.microsoft.com/office/2006/metadata/properties"/>
    <ds:schemaRef ds:uri="418ffb1e-4fc0-4b33-b720-c01b743ef8dc"/>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76adb96e-0619-4e48-998c-f0c1f499301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2553</TotalTime>
  <Words>4419</Words>
  <Application>Microsoft Macintosh PowerPoint</Application>
  <PresentationFormat>Widescreen</PresentationFormat>
  <Paragraphs>397</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Montserrat</vt:lpstr>
      <vt:lpstr>Source Sans Pro</vt:lpstr>
      <vt:lpstr>Emeritus</vt:lpstr>
      <vt:lpstr>Product Management Office Hrs– Module 3 with Raunak Goyal Oct 22, 2023</vt:lpstr>
      <vt:lpstr>Zoom Chat and Q&amp;A Box</vt:lpstr>
      <vt:lpstr>AGENDA</vt:lpstr>
      <vt:lpstr>GETTING HELP</vt:lpstr>
      <vt:lpstr>GETTING HELP</vt:lpstr>
      <vt:lpstr>PowerPoint Presentation</vt:lpstr>
      <vt:lpstr>PowerPoint Presentation</vt:lpstr>
      <vt:lpstr>PowerPoint Presentation</vt:lpstr>
      <vt:lpstr>MODULE REVIEW – Kotler’s Definition of Product Market</vt:lpstr>
      <vt:lpstr>MODULE REVIEW – Market Definition &amp; Consequences</vt:lpstr>
      <vt:lpstr>PowerPoint Presentation</vt:lpstr>
      <vt:lpstr>MODULE REVIEW – MARKET SEGMENTATION</vt:lpstr>
      <vt:lpstr>Segmentation</vt:lpstr>
      <vt:lpstr>Why MARKET SEGMENTATION?</vt:lpstr>
      <vt:lpstr>MODULE REVIEW – MARKET SEGMENTATION</vt:lpstr>
      <vt:lpstr>MODULE REVIEW – MARKET SEGMENTATION</vt:lpstr>
      <vt:lpstr>MODULE REVIEW – MARKET SEGMENTATION</vt:lpstr>
      <vt:lpstr>MODULE REVIEW – MARKET SEGMENTATION FACTORS</vt:lpstr>
      <vt:lpstr>MODULE REVIEW – MARKET SEGMENTATION FACTORS</vt:lpstr>
      <vt:lpstr>Understanding Market Structure &amp; Opportunity</vt:lpstr>
      <vt:lpstr>Understanding Market Structure &amp; Opportunity</vt:lpstr>
      <vt:lpstr>Segmentation – Executive MBA from ISB</vt:lpstr>
      <vt:lpstr>Targeting</vt:lpstr>
      <vt:lpstr>Positioning-Targeted Customers</vt:lpstr>
      <vt:lpstr>Market Segmentation Quiz 1</vt:lpstr>
      <vt:lpstr>Market Segmentation Quiz 2</vt:lpstr>
      <vt:lpstr>Market Segmentation Quiz 3</vt:lpstr>
      <vt:lpstr>Market Segmentation Quiz 4</vt:lpstr>
      <vt:lpstr>PowerPoint Presentation</vt:lpstr>
      <vt:lpstr>MODULE REVIEW – CUSTOMER PERSONA</vt:lpstr>
      <vt:lpstr>MODULE REVIEW – CUSTOMER PERSONA</vt:lpstr>
      <vt:lpstr>ASSIGNMENT 3.3 PROBLEM</vt:lpstr>
      <vt:lpstr>ASSIGNMENT 3.3 SUBMISSION</vt:lpstr>
      <vt:lpstr>ASSIGNMENT 3.3 RUBRIC</vt:lpstr>
      <vt:lpstr>ASSIGNMENT DISCUSSION</vt:lpstr>
      <vt:lpstr>MODULE REVIEW – Buyer/User/Customer Persona</vt:lpstr>
      <vt:lpstr>MODULE REVIEW – Buyer/User/Customer Persona</vt:lpstr>
      <vt:lpstr>PowerPoint Presentation</vt:lpstr>
      <vt:lpstr>QUESTIONS FROM DISCUSSION BOARDS &amp; IN-BOX</vt:lpstr>
      <vt:lpstr>QUESTIONS FROM DISCUSSION BOARDS &amp; IN-BOX</vt:lpstr>
      <vt:lpstr>ADDITIONAL RESOURCES</vt:lpstr>
      <vt:lpstr>ADDITIONAL RESOURCES</vt:lpstr>
      <vt:lpstr>ADDITIONAL RESOURCES</vt:lpstr>
      <vt:lpstr>ADDITIONAL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22</cp:revision>
  <dcterms:created xsi:type="dcterms:W3CDTF">2021-01-29T12:21:07Z</dcterms:created>
  <dcterms:modified xsi:type="dcterms:W3CDTF">2023-10-22T04:51:45Z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